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5"/>
  </p:notesMasterIdLst>
  <p:handoutMasterIdLst>
    <p:handoutMasterId r:id="rId36"/>
  </p:handoutMasterIdLst>
  <p:sldIdLst>
    <p:sldId id="260" r:id="rId2"/>
    <p:sldId id="269" r:id="rId3"/>
    <p:sldId id="278" r:id="rId4"/>
    <p:sldId id="317" r:id="rId5"/>
    <p:sldId id="277" r:id="rId6"/>
    <p:sldId id="281" r:id="rId7"/>
    <p:sldId id="302" r:id="rId8"/>
    <p:sldId id="285" r:id="rId9"/>
    <p:sldId id="284" r:id="rId10"/>
    <p:sldId id="289" r:id="rId11"/>
    <p:sldId id="280" r:id="rId12"/>
    <p:sldId id="301" r:id="rId13"/>
    <p:sldId id="299" r:id="rId14"/>
    <p:sldId id="294" r:id="rId15"/>
    <p:sldId id="303" r:id="rId16"/>
    <p:sldId id="283" r:id="rId17"/>
    <p:sldId id="300" r:id="rId18"/>
    <p:sldId id="256" r:id="rId19"/>
    <p:sldId id="295" r:id="rId20"/>
    <p:sldId id="296" r:id="rId21"/>
    <p:sldId id="304" r:id="rId22"/>
    <p:sldId id="307" r:id="rId23"/>
    <p:sldId id="293" r:id="rId24"/>
    <p:sldId id="306" r:id="rId25"/>
    <p:sldId id="318" r:id="rId26"/>
    <p:sldId id="298" r:id="rId27"/>
    <p:sldId id="312" r:id="rId28"/>
    <p:sldId id="305" r:id="rId29"/>
    <p:sldId id="316" r:id="rId30"/>
    <p:sldId id="286" r:id="rId31"/>
    <p:sldId id="257" r:id="rId32"/>
    <p:sldId id="279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D08D23-C6A6-4C30-881F-CF22D52CCD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6407D-3DDD-4BD6-936C-D1E2414D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A9DC-FE50-4703-9936-54A2F0216E14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018BA-0934-4038-87F3-B568D7B292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9B612-77E1-43D4-91ED-1AB218648A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FD325-1116-4539-9074-7927C5551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71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0402F-6AF4-4C15-8C9A-5CABF9C45542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0C06-E2D9-4438-9D77-44DB5C1D1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29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0C06-E2D9-4438-9D77-44DB5C1D1DC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25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rk3568-development-board-features-voice-noise-reductio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bauer-power.net/2015/03/beyond-siri-where-will-we-find-voice.html" TargetMode="Externa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30DA6DC-CEE9-4A27-8AEC-FE6D344EF1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2816" y="774265"/>
            <a:ext cx="8418712" cy="5645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F7DF6-F985-449E-B218-5EB79A7D2722}"/>
              </a:ext>
            </a:extLst>
          </p:cNvPr>
          <p:cNvSpPr/>
          <p:nvPr userDrawn="1"/>
        </p:nvSpPr>
        <p:spPr>
          <a:xfrm>
            <a:off x="2503008" y="8894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9E64F7-F6F9-439D-8288-9E7C8830D2E7}"/>
              </a:ext>
            </a:extLst>
          </p:cNvPr>
          <p:cNvSpPr/>
          <p:nvPr userDrawn="1"/>
        </p:nvSpPr>
        <p:spPr>
          <a:xfrm>
            <a:off x="2503008" y="59809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880FE481-06C6-4A10-898D-18C16D8531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86885" y="2583526"/>
            <a:ext cx="1441123" cy="14411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7786FE7-D9F0-436C-B466-5F37CCEBDD6E}"/>
              </a:ext>
            </a:extLst>
          </p:cNvPr>
          <p:cNvSpPr/>
          <p:nvPr userDrawn="1"/>
        </p:nvSpPr>
        <p:spPr>
          <a:xfrm>
            <a:off x="71770" y="183872"/>
            <a:ext cx="11621466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Build and Deploy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7779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900B-44A4-464C-A4D4-0C22E09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9D995-5410-4316-BAB4-C391D53A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A1C0-DE00-4AA9-998A-E029972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A707-93E8-4467-8621-D6F59269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5DDC8-7332-4394-ADA1-1A579692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87BBB-77A7-44AD-B770-28E6B71D0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B3315-0184-4F3C-AC99-B3B93A2F1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3CF1F-42A4-4812-8D89-2C492654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95A0-C994-4246-863E-6E379AC3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0E3E-4B04-4574-92B1-A66770D5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382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1244-58CD-C7BC-00E2-62E1FEEF8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DFECB-D82E-C408-57AF-7753E4CBF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48796-3CF2-4610-92B5-395ACF9B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C70E-57C2-4515-B4E0-DEF2D5EEF23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925D0-4E74-87AF-6612-911C6A52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1ABA3-6498-0B53-C569-A206FF91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541D-E3A9-4A51-AABE-9CFDC3D43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32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9269-574A-4C39-8CC0-9FBC86B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8E57-99F9-4906-928C-6D0A3F80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10E0-94A7-454E-8641-F605AD85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0124-E1E9-41B1-BD89-DE60746A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4BFC-8EDC-4E14-8108-3504E8AD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79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975C-0618-4D20-B2FB-6C4CBDCA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DD43-ABDB-4C67-8F14-26771EE0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D772-0269-4325-807C-7D305D4D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B4AF-B8C4-4665-9DE8-F5C26B5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F370-F2F6-4CF1-8E7E-63DCF39D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6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B0C4-11F4-447B-9B16-4CABDBE0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4AA-05BF-432E-8508-1DB0BDFE4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0BAEE-E696-4706-B87C-9E879839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5C240-242F-4A51-B6D2-98EF7ABA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40DB1-BDAE-45A8-8DA9-F75750A0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E72F2-3252-48DB-AEB8-E3C5F633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00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55F3-AB29-4E33-A7DD-1F34BAD6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34BAC-2DAD-48DE-9F20-AB8699FA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E62A3-33E3-438A-B1DD-5778FCC3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94C68-5FAD-40DC-A1BC-74594E21E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99735-6488-4B78-8FA3-769A0EAD0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4C644-87E8-46A1-91A6-10D439C2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E6ED3-636C-48A7-A527-8DF4F5F8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5EF21-CDC1-42B7-A3C0-508BDF26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5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383F-3A67-4FF0-9374-CFE9C155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52CB0-5B5D-44D8-85E1-3FB89F4C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A34BE-4F68-4C6E-B925-2B409059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98821-FB7E-49E0-8F55-880F4983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Abstract background of glass molecules">
            <a:extLst>
              <a:ext uri="{FF2B5EF4-FFF2-40B4-BE49-F238E27FC236}">
                <a16:creationId xmlns:a16="http://schemas.microsoft.com/office/drawing/2014/main" id="{622FEA36-EAE9-420A-A1FD-D46C64A57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2" y="151067"/>
            <a:ext cx="11031615" cy="62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8B48-9E9E-48D2-A06B-B49E2EB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6289-3838-43E4-BFF1-7A08223C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345CE-3CEC-4013-81BA-708C9DBC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01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40DE-7B1B-48EC-99BC-FCF58B68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33F85-C9D7-474B-9AD7-BB2ED1BF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B47E4-675A-4D99-AD90-D7B36B212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4F5C-E8B8-436A-90B6-E068A217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08516-5429-4A1E-A067-A226F5B9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4A274-8872-4155-8F79-07320AF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78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3016-5404-4F9D-9C4C-B3B720C6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42B2C-1627-4FDF-9AD9-F71F49324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A1CC8-8CC7-4319-905C-3C470B542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D9096-14DF-42AE-AD69-3E8720E9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CD8E-DBE4-470B-B983-F8696FD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6928F-A8E9-4CF1-9C67-0D3F0460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84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6E9F3-2A62-4711-A32C-9A282764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028E-A256-4716-9DBD-56FB9D3D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B5BD5-8892-4298-A93F-45FF74BD1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2D0D4-1DAF-4993-B265-EDB5EA5D54F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05F3-78A1-41D3-9F46-C1485D2D7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D02C3-CEAF-4CFA-BF4D-1B00F488F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7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pixabay.com/en/photographer-frog-funny-camera-fun-1080009/" TargetMode="External"/><Relationship Id="rId7" Type="http://schemas.openxmlformats.org/officeDocument/2006/relationships/hyperlink" Target="https://pxhere.com/en/photo/845799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pixabay.com/en/frog-tennis-funny-figure-fun-cute-1212392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frog-money-euro-bag-money-bag-1234781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1CBECBF-1570-475B-A03E-9C99CBFE5183}"/>
              </a:ext>
            </a:extLst>
          </p:cNvPr>
          <p:cNvSpPr/>
          <p:nvPr/>
        </p:nvSpPr>
        <p:spPr>
          <a:xfrm>
            <a:off x="8477147" y="1802343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32A42F4-D980-43D4-9AAF-96D95A19A097}"/>
              </a:ext>
            </a:extLst>
          </p:cNvPr>
          <p:cNvSpPr/>
          <p:nvPr/>
        </p:nvSpPr>
        <p:spPr>
          <a:xfrm>
            <a:off x="8477147" y="2385535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50F04F0-7502-4F66-B795-667A8D2BF494}"/>
              </a:ext>
            </a:extLst>
          </p:cNvPr>
          <p:cNvSpPr/>
          <p:nvPr/>
        </p:nvSpPr>
        <p:spPr>
          <a:xfrm>
            <a:off x="8477147" y="291555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3A8B5B0-5D7D-437C-9C18-6C6B636C902E}"/>
              </a:ext>
            </a:extLst>
          </p:cNvPr>
          <p:cNvSpPr/>
          <p:nvPr/>
        </p:nvSpPr>
        <p:spPr>
          <a:xfrm>
            <a:off x="8477147" y="346399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39576D-CF7A-4F46-B5CC-239F186BC80B}"/>
              </a:ext>
            </a:extLst>
          </p:cNvPr>
          <p:cNvSpPr/>
          <p:nvPr/>
        </p:nvSpPr>
        <p:spPr>
          <a:xfrm>
            <a:off x="8753484" y="1099003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Group 3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BD85C4-73BB-44D8-B783-385D75A51E2F}"/>
              </a:ext>
            </a:extLst>
          </p:cNvPr>
          <p:cNvSpPr/>
          <p:nvPr/>
        </p:nvSpPr>
        <p:spPr>
          <a:xfrm>
            <a:off x="205445" y="126903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Automated Image captioning</a:t>
            </a:r>
            <a:endParaRPr lang="en-IN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830296-0D97-330A-6E2B-1C79EA8EF440}"/>
              </a:ext>
            </a:extLst>
          </p:cNvPr>
          <p:cNvSpPr/>
          <p:nvPr/>
        </p:nvSpPr>
        <p:spPr>
          <a:xfrm>
            <a:off x="8855752" y="1713369"/>
            <a:ext cx="3059897" cy="590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Sujatha </a:t>
            </a:r>
            <a:r>
              <a:rPr lang="en-IN" sz="2600" dirty="0" err="1">
                <a:solidFill>
                  <a:schemeClr val="tx1"/>
                </a:solidFill>
              </a:rPr>
              <a:t>Kancharla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49E70-D2A4-CE91-4DBA-7240A7D271BC}"/>
              </a:ext>
            </a:extLst>
          </p:cNvPr>
          <p:cNvSpPr/>
          <p:nvPr/>
        </p:nvSpPr>
        <p:spPr>
          <a:xfrm>
            <a:off x="8855752" y="2439550"/>
            <a:ext cx="2762895" cy="327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Monica </a:t>
            </a:r>
            <a:r>
              <a:rPr lang="en-IN" sz="2600" dirty="0" err="1">
                <a:solidFill>
                  <a:schemeClr val="tx1"/>
                </a:solidFill>
              </a:rPr>
              <a:t>Nukarapu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93A15-35F2-5D2F-1F3D-DC4140C6E86A}"/>
              </a:ext>
            </a:extLst>
          </p:cNvPr>
          <p:cNvSpPr/>
          <p:nvPr/>
        </p:nvSpPr>
        <p:spPr>
          <a:xfrm>
            <a:off x="8855752" y="2902619"/>
            <a:ext cx="30598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Suhail Pasha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1CE5FB-C54A-58FB-BAFF-27E8F53FF040}"/>
              </a:ext>
            </a:extLst>
          </p:cNvPr>
          <p:cNvSpPr/>
          <p:nvPr/>
        </p:nvSpPr>
        <p:spPr>
          <a:xfrm>
            <a:off x="8855752" y="3403533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Chaitanya Harkara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72C62-E2E0-CB29-93E4-24C7E495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8636" y="981375"/>
            <a:ext cx="3208985" cy="2130967"/>
          </a:xfrm>
          <a:prstGeom prst="rect">
            <a:avLst/>
          </a:prstGeom>
        </p:spPr>
      </p:pic>
      <p:pic>
        <p:nvPicPr>
          <p:cNvPr id="24" name="Picture 23" descr="A picture containing grass&#10;&#10;Description automatically generated">
            <a:extLst>
              <a:ext uri="{FF2B5EF4-FFF2-40B4-BE49-F238E27FC236}">
                <a16:creationId xmlns:a16="http://schemas.microsoft.com/office/drawing/2014/main" id="{441DB63B-C8DC-8572-4B50-C07A9F55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5444" y="4124571"/>
            <a:ext cx="3146169" cy="2059757"/>
          </a:xfrm>
          <a:prstGeom prst="rect">
            <a:avLst/>
          </a:prstGeom>
        </p:spPr>
      </p:pic>
      <p:pic>
        <p:nvPicPr>
          <p:cNvPr id="26" name="Picture 25" descr="A picture containing green, toy, colorful, close&#10;&#10;Description automatically generated">
            <a:extLst>
              <a:ext uri="{FF2B5EF4-FFF2-40B4-BE49-F238E27FC236}">
                <a16:creationId xmlns:a16="http://schemas.microsoft.com/office/drawing/2014/main" id="{BBBDE9A9-44AD-707C-73D2-EA6736F0D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5445" y="981375"/>
            <a:ext cx="3146169" cy="2091868"/>
          </a:xfrm>
          <a:prstGeom prst="rect">
            <a:avLst/>
          </a:prstGeom>
        </p:spPr>
      </p:pic>
      <p:pic>
        <p:nvPicPr>
          <p:cNvPr id="28" name="Picture 27" descr="A green frog figurine&#10;&#10;Description automatically generated with medium confidence">
            <a:extLst>
              <a:ext uri="{FF2B5EF4-FFF2-40B4-BE49-F238E27FC236}">
                <a16:creationId xmlns:a16="http://schemas.microsoft.com/office/drawing/2014/main" id="{2DB76963-7926-61F3-B458-5B3911423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6345" y="4124571"/>
            <a:ext cx="3181276" cy="2077771"/>
          </a:xfrm>
          <a:prstGeom prst="rect">
            <a:avLst/>
          </a:prstGeom>
        </p:spPr>
      </p:pic>
      <p:sp>
        <p:nvSpPr>
          <p:cNvPr id="31" name="Callout: Line 30">
            <a:extLst>
              <a:ext uri="{FF2B5EF4-FFF2-40B4-BE49-F238E27FC236}">
                <a16:creationId xmlns:a16="http://schemas.microsoft.com/office/drawing/2014/main" id="{A1DC8176-B338-E10A-CD17-96F0D051822A}"/>
              </a:ext>
            </a:extLst>
          </p:cNvPr>
          <p:cNvSpPr/>
          <p:nvPr/>
        </p:nvSpPr>
        <p:spPr>
          <a:xfrm>
            <a:off x="845655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Yoga for ….</a:t>
            </a:r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FB4AFFED-A5E5-57BC-BAD9-7BB78B4A96A6}"/>
              </a:ext>
            </a:extLst>
          </p:cNvPr>
          <p:cNvSpPr/>
          <p:nvPr/>
        </p:nvSpPr>
        <p:spPr>
          <a:xfrm>
            <a:off x="4983363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Trick Photography…</a:t>
            </a:r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595280F1-9202-D50F-B7B9-B150E4498FB1}"/>
              </a:ext>
            </a:extLst>
          </p:cNvPr>
          <p:cNvSpPr/>
          <p:nvPr/>
        </p:nvSpPr>
        <p:spPr>
          <a:xfrm>
            <a:off x="832237" y="6285624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E68667E1-7318-9B28-0AC3-F7B0FAB4032B}"/>
              </a:ext>
            </a:extLst>
          </p:cNvPr>
          <p:cNvSpPr/>
          <p:nvPr/>
        </p:nvSpPr>
        <p:spPr>
          <a:xfrm>
            <a:off x="5104055" y="6328397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5DEC6716-E075-5BD1-368A-F5787F50D192}"/>
              </a:ext>
            </a:extLst>
          </p:cNvPr>
          <p:cNvSpPr/>
          <p:nvPr/>
        </p:nvSpPr>
        <p:spPr>
          <a:xfrm>
            <a:off x="832237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F069DED2-AB86-B155-8BC2-B6E43A90767B}"/>
              </a:ext>
            </a:extLst>
          </p:cNvPr>
          <p:cNvSpPr/>
          <p:nvPr/>
        </p:nvSpPr>
        <p:spPr>
          <a:xfrm>
            <a:off x="5104055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Make money when…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ECD981-F554-A431-F1D5-52F5D0CC63CD}"/>
              </a:ext>
            </a:extLst>
          </p:cNvPr>
          <p:cNvSpPr/>
          <p:nvPr/>
        </p:nvSpPr>
        <p:spPr>
          <a:xfrm>
            <a:off x="8753484" y="4497001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Mentor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81630-27DD-4FA0-21FB-E3F2C8D11669}"/>
              </a:ext>
            </a:extLst>
          </p:cNvPr>
          <p:cNvSpPr/>
          <p:nvPr/>
        </p:nvSpPr>
        <p:spPr>
          <a:xfrm>
            <a:off x="8855752" y="5127505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 err="1">
                <a:solidFill>
                  <a:schemeClr val="tx1"/>
                </a:solidFill>
              </a:rPr>
              <a:t>Nayan</a:t>
            </a:r>
            <a:r>
              <a:rPr lang="en-IN" sz="2600" dirty="0">
                <a:solidFill>
                  <a:schemeClr val="tx1"/>
                </a:solidFill>
              </a:rPr>
              <a:t> Jha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E307B43-FBBC-EF65-2AD8-1F6D156CD2B4}"/>
              </a:ext>
            </a:extLst>
          </p:cNvPr>
          <p:cNvSpPr/>
          <p:nvPr/>
        </p:nvSpPr>
        <p:spPr>
          <a:xfrm>
            <a:off x="8477147" y="5186177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3F138-C2AC-552D-DB10-9BDF814B382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Output captions – Base Model(LSTM)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B396C-77D3-0CA4-8197-F5A699A4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43" y="1727334"/>
            <a:ext cx="2675630" cy="168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13F4B-4DE4-BE9C-199D-662778F8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21" y="1545349"/>
            <a:ext cx="2537921" cy="2138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2979-5C86-C833-D04E-7DE7B995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03" y="3769386"/>
            <a:ext cx="2248679" cy="16028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F9EE39-995B-2A59-FB43-D1420CC80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92" y="1888240"/>
            <a:ext cx="2652044" cy="2159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BC741D-1297-4CD8-ECED-3AD66D974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736" y="3853687"/>
            <a:ext cx="3546164" cy="2088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994F-6E6F-6162-C9D1-43AC16DEF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282" y="2058028"/>
            <a:ext cx="3612979" cy="162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66363-3DAA-77D4-53E6-0A1367768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943" y="4278106"/>
            <a:ext cx="2847554" cy="177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C46017-280B-86C6-5538-BB01D0A48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625" y="3762307"/>
            <a:ext cx="2408416" cy="20632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A468D-AFA1-F89B-1D56-A5CCC05B3624}"/>
              </a:ext>
            </a:extLst>
          </p:cNvPr>
          <p:cNvCxnSpPr>
            <a:cxnSpLocks/>
          </p:cNvCxnSpPr>
          <p:nvPr/>
        </p:nvCxnSpPr>
        <p:spPr>
          <a:xfrm>
            <a:off x="5329614" y="828216"/>
            <a:ext cx="0" cy="605094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564E6AD-B396-AD59-5FF6-E955181387BD}"/>
              </a:ext>
            </a:extLst>
          </p:cNvPr>
          <p:cNvSpPr/>
          <p:nvPr/>
        </p:nvSpPr>
        <p:spPr>
          <a:xfrm>
            <a:off x="830424" y="776870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Inception V3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3CE72-B727-546B-D246-0F88B2E6A40C}"/>
              </a:ext>
            </a:extLst>
          </p:cNvPr>
          <p:cNvSpPr/>
          <p:nvPr/>
        </p:nvSpPr>
        <p:spPr>
          <a:xfrm>
            <a:off x="7406771" y="797877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85480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9298C-3F6B-129B-0961-38B7361D1A57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Attention – Automatic Image Captioning Based on ResNet50/VGG16, Attention and LSTM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11FB9-DE88-9899-CF10-78EE8296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" y="1001614"/>
            <a:ext cx="6164548" cy="19936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D04A63-9A06-5F85-6810-597099650444}"/>
              </a:ext>
            </a:extLst>
          </p:cNvPr>
          <p:cNvSpPr/>
          <p:nvPr/>
        </p:nvSpPr>
        <p:spPr>
          <a:xfrm>
            <a:off x="161372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6D1C50-19DB-FAB6-8F86-E8B5EC2B7477}"/>
              </a:ext>
            </a:extLst>
          </p:cNvPr>
          <p:cNvSpPr/>
          <p:nvPr/>
        </p:nvSpPr>
        <p:spPr>
          <a:xfrm>
            <a:off x="7473453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078348-FA0F-E9ED-E60C-7C1C0A2ED341}"/>
              </a:ext>
            </a:extLst>
          </p:cNvPr>
          <p:cNvSpPr/>
          <p:nvPr/>
        </p:nvSpPr>
        <p:spPr>
          <a:xfrm>
            <a:off x="6769357" y="1912501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323AB-AA51-DB8B-7282-073B3C8DC243}"/>
              </a:ext>
            </a:extLst>
          </p:cNvPr>
          <p:cNvSpPr/>
          <p:nvPr/>
        </p:nvSpPr>
        <p:spPr>
          <a:xfrm>
            <a:off x="2611943" y="3216079"/>
            <a:ext cx="2446193" cy="204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ResNet50(Encoder)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20ADC-B3A5-0C21-9A6B-2CB9D441F916}"/>
              </a:ext>
            </a:extLst>
          </p:cNvPr>
          <p:cNvSpPr/>
          <p:nvPr/>
        </p:nvSpPr>
        <p:spPr>
          <a:xfrm>
            <a:off x="9001583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CFD10B-4765-6127-3C7B-984003923ED0}"/>
              </a:ext>
            </a:extLst>
          </p:cNvPr>
          <p:cNvSpPr/>
          <p:nvPr/>
        </p:nvSpPr>
        <p:spPr>
          <a:xfrm>
            <a:off x="11631049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07C2D3-62A7-FBC3-D605-7F2C4C8E9FD2}"/>
              </a:ext>
            </a:extLst>
          </p:cNvPr>
          <p:cNvSpPr/>
          <p:nvPr/>
        </p:nvSpPr>
        <p:spPr>
          <a:xfrm>
            <a:off x="202759" y="4156848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AICRL is based end-to-end on a neural network consisting of a RESNET50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C92CE6-7DB0-7C6B-C76F-52546EE64693}"/>
              </a:ext>
            </a:extLst>
          </p:cNvPr>
          <p:cNvSpPr/>
          <p:nvPr/>
        </p:nvSpPr>
        <p:spPr>
          <a:xfrm>
            <a:off x="202759" y="4873119"/>
            <a:ext cx="11761138" cy="486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2060"/>
                </a:solidFill>
              </a:rPr>
              <a:t>Adding attention layer on ResNet50 significantly improved the description accuracy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F5B973-74FD-F42C-63AB-59C004CD36C3}"/>
              </a:ext>
            </a:extLst>
          </p:cNvPr>
          <p:cNvSpPr/>
          <p:nvPr/>
        </p:nvSpPr>
        <p:spPr>
          <a:xfrm>
            <a:off x="202759" y="451722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A6CE9F-33B6-7695-5905-B391AAAE6439}"/>
              </a:ext>
            </a:extLst>
          </p:cNvPr>
          <p:cNvSpPr/>
          <p:nvPr/>
        </p:nvSpPr>
        <p:spPr>
          <a:xfrm>
            <a:off x="202759" y="5779051"/>
            <a:ext cx="11761138" cy="661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b="0" i="0" u="none" strike="noStrike" baseline="0" dirty="0">
                <a:solidFill>
                  <a:srgbClr val="002060"/>
                </a:solidFill>
              </a:rPr>
              <a:t>Extract</a:t>
            </a:r>
            <a:r>
              <a:rPr lang="en-US" sz="1400" b="0" i="0" u="none" strike="noStrike" baseline="0" dirty="0">
                <a:solidFill>
                  <a:srgbClr val="002060"/>
                </a:solidFill>
              </a:rPr>
              <a:t> visual features, which use ResNet50 network as the </a:t>
            </a:r>
            <a:r>
              <a:rPr lang="en-IN" sz="1400" b="0" i="0" u="none" strike="noStrike" baseline="0" dirty="0">
                <a:solidFill>
                  <a:srgbClr val="002060"/>
                </a:solidFill>
              </a:rPr>
              <a:t>encoder from the input images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Soft Attention mechanism</a:t>
            </a:r>
            <a:endParaRPr lang="en-IN" sz="1400" b="0" i="0" u="none" strike="noStrike" baseline="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B51826-76AA-5F7B-FC0D-8764CC94AD88}"/>
              </a:ext>
            </a:extLst>
          </p:cNvPr>
          <p:cNvSpPr/>
          <p:nvPr/>
        </p:nvSpPr>
        <p:spPr>
          <a:xfrm>
            <a:off x="202759" y="5423160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D3E50A-DC93-894A-00B7-2FE09268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37" y="899167"/>
            <a:ext cx="2495027" cy="219853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C19105-E0A4-AD9B-191D-DA64D3A6EC45}"/>
              </a:ext>
            </a:extLst>
          </p:cNvPr>
          <p:cNvCxnSpPr>
            <a:cxnSpLocks/>
          </p:cNvCxnSpPr>
          <p:nvPr/>
        </p:nvCxnSpPr>
        <p:spPr>
          <a:xfrm>
            <a:off x="7473453" y="2026269"/>
            <a:ext cx="867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2FF442-D84C-F8C5-F246-4BECF4169858}"/>
              </a:ext>
            </a:extLst>
          </p:cNvPr>
          <p:cNvSpPr/>
          <p:nvPr/>
        </p:nvSpPr>
        <p:spPr>
          <a:xfrm>
            <a:off x="202759" y="378713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06F04E5-5DAF-39BE-8340-F02BB9871525}"/>
              </a:ext>
            </a:extLst>
          </p:cNvPr>
          <p:cNvSpPr/>
          <p:nvPr/>
        </p:nvSpPr>
        <p:spPr>
          <a:xfrm>
            <a:off x="6680718" y="2435290"/>
            <a:ext cx="264633" cy="590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707AEB2-CE7B-BA91-AC40-7718021B970D}"/>
              </a:ext>
            </a:extLst>
          </p:cNvPr>
          <p:cNvSpPr/>
          <p:nvPr/>
        </p:nvSpPr>
        <p:spPr>
          <a:xfrm rot="10800000">
            <a:off x="7181004" y="2435290"/>
            <a:ext cx="264633" cy="590393"/>
          </a:xfrm>
          <a:prstGeom prst="leftBrace">
            <a:avLst>
              <a:gd name="adj1" fmla="val 8333"/>
              <a:gd name="adj2" fmla="val 53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305F02-67E4-B909-C1C9-BB42F800753D}"/>
              </a:ext>
            </a:extLst>
          </p:cNvPr>
          <p:cNvSpPr/>
          <p:nvPr/>
        </p:nvSpPr>
        <p:spPr>
          <a:xfrm>
            <a:off x="6680718" y="2602352"/>
            <a:ext cx="753685" cy="30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Feature vector</a:t>
            </a:r>
          </a:p>
        </p:txBody>
      </p:sp>
    </p:spTree>
    <p:extLst>
      <p:ext uri="{BB962C8B-B14F-4D97-AF65-F5344CB8AC3E}">
        <p14:creationId xmlns:p14="http://schemas.microsoft.com/office/powerpoint/2010/main" val="273986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 from input (224,224,3) to (7,7,2048)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using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Soft Attention to extract more weights for feature of the image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</a:t>
            </a: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GRU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dirty="0" err="1">
                <a:solidFill>
                  <a:schemeClr val="tx1"/>
                </a:solidFill>
              </a:rPr>
              <a:t>SparseCategoricalCrossentropy</a:t>
            </a:r>
            <a:r>
              <a:rPr lang="en-IN" sz="1200" b="1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chemeClr val="tx1"/>
                </a:solidFill>
              </a:rPr>
              <a:t>Adam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Validation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Attention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Google 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GRU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 Word embedding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GRU (LSTM)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Encoder(ResNet50) + Attention</a:t>
            </a: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31355-4573-5A27-028C-736E171E8C3E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0A824-669F-D119-A393-8D2671AAB642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9EC5B7-5E95-1C9D-4DE1-B6B231CDACDC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3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508416" y="1137176"/>
            <a:ext cx="255449" cy="2369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2910300" y="1137176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975799" y="1165169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1919725" y="1165168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366124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315493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921374" y="833933"/>
            <a:ext cx="4219794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224150" y="2498954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167408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211434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3892991" y="1137176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Dense(256)</a:t>
            </a:r>
            <a:endParaRPr lang="en-IN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202459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4202849" y="2530574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(64,49,256)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ResNet50 + GRU</a:t>
            </a:r>
            <a:endParaRPr lang="en-IN" sz="3000" dirty="0"/>
          </a:p>
        </p:txBody>
      </p:sp>
      <p:pic>
        <p:nvPicPr>
          <p:cNvPr id="58" name="Picture 57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B68EF91E-B9CD-AB8C-608F-18CF1C29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78" y="3011328"/>
            <a:ext cx="540704" cy="36443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F22A772-DF0E-B3EE-15B4-8910521A518B}"/>
              </a:ext>
            </a:extLst>
          </p:cNvPr>
          <p:cNvSpPr/>
          <p:nvPr/>
        </p:nvSpPr>
        <p:spPr>
          <a:xfrm>
            <a:off x="4224620" y="2743358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921664-0875-C5F0-A233-BE2A6468F33F}"/>
              </a:ext>
            </a:extLst>
          </p:cNvPr>
          <p:cNvSpPr/>
          <p:nvPr/>
        </p:nvSpPr>
        <p:spPr>
          <a:xfrm>
            <a:off x="6844738" y="1194357"/>
            <a:ext cx="268971" cy="23407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Attention layer</a:t>
            </a:r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9076B-7374-A9E3-CF47-051BFE59DFD6}"/>
              </a:ext>
            </a:extLst>
          </p:cNvPr>
          <p:cNvSpPr/>
          <p:nvPr/>
        </p:nvSpPr>
        <p:spPr>
          <a:xfrm>
            <a:off x="7373459" y="833933"/>
            <a:ext cx="2737180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4F6D5AED-3EC0-ADAC-A352-AF6A126740D6}"/>
              </a:ext>
            </a:extLst>
          </p:cNvPr>
          <p:cNvSpPr/>
          <p:nvPr/>
        </p:nvSpPr>
        <p:spPr>
          <a:xfrm>
            <a:off x="4353448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1EC7415-9C8A-55FF-0BAB-91920F274C78}"/>
              </a:ext>
            </a:extLst>
          </p:cNvPr>
          <p:cNvSpPr/>
          <p:nvPr/>
        </p:nvSpPr>
        <p:spPr>
          <a:xfrm>
            <a:off x="5448509" y="2055737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003AC0-50A4-047B-CA08-71E1BE95BFDE}"/>
              </a:ext>
            </a:extLst>
          </p:cNvPr>
          <p:cNvSpPr/>
          <p:nvPr/>
        </p:nvSpPr>
        <p:spPr>
          <a:xfrm>
            <a:off x="8471633" y="4227577"/>
            <a:ext cx="1106019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447ED68-FA21-6358-3182-D46AA5542B32}"/>
              </a:ext>
            </a:extLst>
          </p:cNvPr>
          <p:cNvSpPr/>
          <p:nvPr/>
        </p:nvSpPr>
        <p:spPr>
          <a:xfrm>
            <a:off x="7565966" y="1113324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225DDB-1D58-21E1-492C-DACE316C5DD5}"/>
              </a:ext>
            </a:extLst>
          </p:cNvPr>
          <p:cNvSpPr/>
          <p:nvPr/>
        </p:nvSpPr>
        <p:spPr>
          <a:xfrm>
            <a:off x="8311591" y="1112515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9D3ADDA-0177-31D7-DC63-6737992E643E}"/>
              </a:ext>
            </a:extLst>
          </p:cNvPr>
          <p:cNvSpPr/>
          <p:nvPr/>
        </p:nvSpPr>
        <p:spPr>
          <a:xfrm>
            <a:off x="3562500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Word Embedding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B09C94D-8906-AB57-8310-312A6681CA7D}"/>
              </a:ext>
            </a:extLst>
          </p:cNvPr>
          <p:cNvSpPr/>
          <p:nvPr/>
        </p:nvSpPr>
        <p:spPr>
          <a:xfrm>
            <a:off x="2439821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5CE1CAB7-CFFD-503F-12F0-FB7D184A383B}"/>
              </a:ext>
            </a:extLst>
          </p:cNvPr>
          <p:cNvSpPr/>
          <p:nvPr/>
        </p:nvSpPr>
        <p:spPr>
          <a:xfrm>
            <a:off x="2951630" y="5034762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5FD723C-4C22-F3B7-7E37-539F16EE82A1}"/>
              </a:ext>
            </a:extLst>
          </p:cNvPr>
          <p:cNvSpPr/>
          <p:nvPr/>
        </p:nvSpPr>
        <p:spPr>
          <a:xfrm>
            <a:off x="2241701" y="4227532"/>
            <a:ext cx="2827534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A5328E9-6ED0-2398-30A8-A9BFAF6DE062}"/>
              </a:ext>
            </a:extLst>
          </p:cNvPr>
          <p:cNvSpPr/>
          <p:nvPr/>
        </p:nvSpPr>
        <p:spPr>
          <a:xfrm>
            <a:off x="2311569" y="4229016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62D55E08-DE5A-8746-22B4-5EBB80F9E242}"/>
              </a:ext>
            </a:extLst>
          </p:cNvPr>
          <p:cNvSpPr/>
          <p:nvPr/>
        </p:nvSpPr>
        <p:spPr>
          <a:xfrm>
            <a:off x="4024575" y="5009264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F07243-2B7A-6792-FC8B-2B077AD3DBEB}"/>
              </a:ext>
            </a:extLst>
          </p:cNvPr>
          <p:cNvSpPr txBox="1"/>
          <p:nvPr/>
        </p:nvSpPr>
        <p:spPr>
          <a:xfrm>
            <a:off x="3877434" y="5470351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(64, 1, 256)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2EB15EB-5F37-0F74-76A7-1074AF17995E}"/>
              </a:ext>
            </a:extLst>
          </p:cNvPr>
          <p:cNvCxnSpPr>
            <a:stCxn id="50" idx="2"/>
            <a:endCxn id="89" idx="2"/>
          </p:cNvCxnSpPr>
          <p:nvPr/>
        </p:nvCxnSpPr>
        <p:spPr>
          <a:xfrm rot="5400000" flipH="1" flipV="1">
            <a:off x="5898764" y="1671998"/>
            <a:ext cx="23852" cy="3646453"/>
          </a:xfrm>
          <a:prstGeom prst="bentConnector3">
            <a:avLst>
              <a:gd name="adj1" fmla="val -95841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rrow: Quad 111">
            <a:extLst>
              <a:ext uri="{FF2B5EF4-FFF2-40B4-BE49-F238E27FC236}">
                <a16:creationId xmlns:a16="http://schemas.microsoft.com/office/drawing/2014/main" id="{B82C1D4E-C79E-2F49-EA93-118767FCC7CA}"/>
              </a:ext>
            </a:extLst>
          </p:cNvPr>
          <p:cNvSpPr/>
          <p:nvPr/>
        </p:nvSpPr>
        <p:spPr>
          <a:xfrm>
            <a:off x="7919233" y="2106224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Arrow: Curved Right 113">
            <a:extLst>
              <a:ext uri="{FF2B5EF4-FFF2-40B4-BE49-F238E27FC236}">
                <a16:creationId xmlns:a16="http://schemas.microsoft.com/office/drawing/2014/main" id="{F0D1ABC0-4BE3-A331-BCB4-39DFF543BA9F}"/>
              </a:ext>
            </a:extLst>
          </p:cNvPr>
          <p:cNvSpPr/>
          <p:nvPr/>
        </p:nvSpPr>
        <p:spPr>
          <a:xfrm rot="10800000">
            <a:off x="5651647" y="4519792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5" name="Arrow: Curved Right 114">
            <a:extLst>
              <a:ext uri="{FF2B5EF4-FFF2-40B4-BE49-F238E27FC236}">
                <a16:creationId xmlns:a16="http://schemas.microsoft.com/office/drawing/2014/main" id="{5099B961-62F6-D1EC-E748-6287DE670DB0}"/>
              </a:ext>
            </a:extLst>
          </p:cNvPr>
          <p:cNvSpPr/>
          <p:nvPr/>
        </p:nvSpPr>
        <p:spPr>
          <a:xfrm rot="10800000" flipH="1">
            <a:off x="5256374" y="4519793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DA8BCBBE-7E99-D322-B8A1-95C2CBC4C53E}"/>
              </a:ext>
            </a:extLst>
          </p:cNvPr>
          <p:cNvSpPr/>
          <p:nvPr/>
        </p:nvSpPr>
        <p:spPr>
          <a:xfrm>
            <a:off x="5434692" y="5214608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813A30-40C6-0E98-110C-A7AF6215CABD}"/>
              </a:ext>
            </a:extLst>
          </p:cNvPr>
          <p:cNvSpPr/>
          <p:nvPr/>
        </p:nvSpPr>
        <p:spPr>
          <a:xfrm>
            <a:off x="8398035" y="5548044"/>
            <a:ext cx="1182899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GRU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EA4A6F7-4E59-EC68-9F6C-DD8FDC255FF6}"/>
              </a:ext>
            </a:extLst>
          </p:cNvPr>
          <p:cNvSpPr/>
          <p:nvPr/>
        </p:nvSpPr>
        <p:spPr>
          <a:xfrm>
            <a:off x="7197473" y="900757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features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44B928F-F969-2E48-1455-611D25316665}"/>
              </a:ext>
            </a:extLst>
          </p:cNvPr>
          <p:cNvSpPr/>
          <p:nvPr/>
        </p:nvSpPr>
        <p:spPr>
          <a:xfrm>
            <a:off x="7946400" y="902155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53DBCFD-7E65-9952-91CF-65B5F8F0CF98}"/>
              </a:ext>
            </a:extLst>
          </p:cNvPr>
          <p:cNvSpPr/>
          <p:nvPr/>
        </p:nvSpPr>
        <p:spPr>
          <a:xfrm>
            <a:off x="9057216" y="1101457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E4336F2A-A784-9485-9F88-86A856C6C897}"/>
              </a:ext>
            </a:extLst>
          </p:cNvPr>
          <p:cNvSpPr/>
          <p:nvPr/>
        </p:nvSpPr>
        <p:spPr>
          <a:xfrm>
            <a:off x="8702475" y="2116399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A94192-9AD8-18B0-965C-2F2319E8AD66}"/>
              </a:ext>
            </a:extLst>
          </p:cNvPr>
          <p:cNvSpPr/>
          <p:nvPr/>
        </p:nvSpPr>
        <p:spPr>
          <a:xfrm>
            <a:off x="7817110" y="2766785"/>
            <a:ext cx="521485" cy="20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C3E60C1-9BD2-13F4-D43D-CDF95E483729}"/>
              </a:ext>
            </a:extLst>
          </p:cNvPr>
          <p:cNvSpPr/>
          <p:nvPr/>
        </p:nvSpPr>
        <p:spPr>
          <a:xfrm>
            <a:off x="8873321" y="4471141"/>
            <a:ext cx="326806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5629A91-E8E8-166C-2852-CC97D04D0E45}"/>
              </a:ext>
            </a:extLst>
          </p:cNvPr>
          <p:cNvSpPr/>
          <p:nvPr/>
        </p:nvSpPr>
        <p:spPr>
          <a:xfrm>
            <a:off x="6118321" y="4298552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715DBEC-60EB-61DC-7E51-BA14F18019E0}"/>
              </a:ext>
            </a:extLst>
          </p:cNvPr>
          <p:cNvSpPr/>
          <p:nvPr/>
        </p:nvSpPr>
        <p:spPr>
          <a:xfrm>
            <a:off x="6282421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Word Embedding</a:t>
            </a:r>
            <a:endParaRPr lang="en-IN" sz="1000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D9135E35-E9DA-ABDD-03FA-7794393AEA1C}"/>
              </a:ext>
            </a:extLst>
          </p:cNvPr>
          <p:cNvSpPr/>
          <p:nvPr/>
        </p:nvSpPr>
        <p:spPr>
          <a:xfrm>
            <a:off x="9735796" y="2349980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7F3F2DB-134B-A73E-719D-DD1432E5F161}"/>
              </a:ext>
            </a:extLst>
          </p:cNvPr>
          <p:cNvSpPr/>
          <p:nvPr/>
        </p:nvSpPr>
        <p:spPr>
          <a:xfrm>
            <a:off x="9638903" y="170317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Attention Weights</a:t>
            </a:r>
            <a:endParaRPr lang="en-IN" sz="1000" dirty="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EB96BFA-54E3-B71F-EED5-93C79819D7F7}"/>
              </a:ext>
            </a:extLst>
          </p:cNvPr>
          <p:cNvCxnSpPr>
            <a:cxnSpLocks/>
            <a:stCxn id="77" idx="2"/>
            <a:endCxn id="143" idx="0"/>
          </p:cNvCxnSpPr>
          <p:nvPr/>
        </p:nvCxnSpPr>
        <p:spPr>
          <a:xfrm rot="5400000">
            <a:off x="7432055" y="2988557"/>
            <a:ext cx="660769" cy="1959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EEA5EDB-29EE-993D-D89A-8BBD7D0C88CC}"/>
              </a:ext>
            </a:extLst>
          </p:cNvPr>
          <p:cNvSpPr/>
          <p:nvPr/>
        </p:nvSpPr>
        <p:spPr>
          <a:xfrm>
            <a:off x="6888894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Feature with Attention</a:t>
            </a:r>
            <a:endParaRPr lang="en-IN" sz="1000" dirty="0"/>
          </a:p>
        </p:txBody>
      </p:sp>
      <p:sp>
        <p:nvSpPr>
          <p:cNvPr id="157" name="Arrow: Quad 156">
            <a:extLst>
              <a:ext uri="{FF2B5EF4-FFF2-40B4-BE49-F238E27FC236}">
                <a16:creationId xmlns:a16="http://schemas.microsoft.com/office/drawing/2014/main" id="{5F4645A4-22D9-74EA-41CD-F2108709E5B0}"/>
              </a:ext>
            </a:extLst>
          </p:cNvPr>
          <p:cNvSpPr/>
          <p:nvPr/>
        </p:nvSpPr>
        <p:spPr>
          <a:xfrm>
            <a:off x="6562541" y="4956558"/>
            <a:ext cx="238484" cy="225524"/>
          </a:xfrm>
          <a:prstGeom prst="quadArrow">
            <a:avLst>
              <a:gd name="adj1" fmla="val 22500"/>
              <a:gd name="adj2" fmla="val 22500"/>
              <a:gd name="adj3" fmla="val 27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015CA4F5-5B9C-8DCD-5B21-002DA2375FEA}"/>
              </a:ext>
            </a:extLst>
          </p:cNvPr>
          <p:cNvCxnSpPr>
            <a:stCxn id="88" idx="0"/>
            <a:endCxn id="90" idx="2"/>
          </p:cNvCxnSpPr>
          <p:nvPr/>
        </p:nvCxnSpPr>
        <p:spPr>
          <a:xfrm rot="16200000" flipV="1">
            <a:off x="8379550" y="3582483"/>
            <a:ext cx="745087" cy="545101"/>
          </a:xfrm>
          <a:prstGeom prst="bentConnector3">
            <a:avLst>
              <a:gd name="adj1" fmla="val 17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F808EE3-86C2-5162-27C9-818EFCD291A8}"/>
              </a:ext>
            </a:extLst>
          </p:cNvPr>
          <p:cNvSpPr/>
          <p:nvPr/>
        </p:nvSpPr>
        <p:spPr>
          <a:xfrm>
            <a:off x="8572621" y="3934186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64" name="Arrow: Curved Right 163">
            <a:extLst>
              <a:ext uri="{FF2B5EF4-FFF2-40B4-BE49-F238E27FC236}">
                <a16:creationId xmlns:a16="http://schemas.microsoft.com/office/drawing/2014/main" id="{B0906C49-89AC-5DDE-7F8C-0A5D6EDB6558}"/>
              </a:ext>
            </a:extLst>
          </p:cNvPr>
          <p:cNvSpPr/>
          <p:nvPr/>
        </p:nvSpPr>
        <p:spPr>
          <a:xfrm rot="10800000">
            <a:off x="7950426" y="4594780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5" name="Arrow: Curved Right 164">
            <a:extLst>
              <a:ext uri="{FF2B5EF4-FFF2-40B4-BE49-F238E27FC236}">
                <a16:creationId xmlns:a16="http://schemas.microsoft.com/office/drawing/2014/main" id="{500E787F-67C4-4FCB-ED79-45E6C57618BA}"/>
              </a:ext>
            </a:extLst>
          </p:cNvPr>
          <p:cNvSpPr/>
          <p:nvPr/>
        </p:nvSpPr>
        <p:spPr>
          <a:xfrm rot="10800000" flipH="1">
            <a:off x="7555153" y="4594781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7AC9F26F-3BCD-EDCA-1DE2-66A45CA13E0A}"/>
              </a:ext>
            </a:extLst>
          </p:cNvPr>
          <p:cNvSpPr/>
          <p:nvPr/>
        </p:nvSpPr>
        <p:spPr>
          <a:xfrm>
            <a:off x="7733471" y="5289596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8EF30AE7-5E8F-F36B-8A78-BF4F471B519B}"/>
              </a:ext>
            </a:extLst>
          </p:cNvPr>
          <p:cNvSpPr/>
          <p:nvPr/>
        </p:nvSpPr>
        <p:spPr>
          <a:xfrm>
            <a:off x="9666273" y="49033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01A04CB-6AE7-2121-D9AD-33C728C99B3F}"/>
              </a:ext>
            </a:extLst>
          </p:cNvPr>
          <p:cNvSpPr/>
          <p:nvPr/>
        </p:nvSpPr>
        <p:spPr>
          <a:xfrm>
            <a:off x="10024733" y="4266185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E36B308-7E78-2897-A6F5-84FD7429C7A8}"/>
              </a:ext>
            </a:extLst>
          </p:cNvPr>
          <p:cNvSpPr/>
          <p:nvPr/>
        </p:nvSpPr>
        <p:spPr>
          <a:xfrm>
            <a:off x="10297480" y="4586380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FC1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B65DFD5-B7EE-5715-08CC-DE8525FBAB46}"/>
              </a:ext>
            </a:extLst>
          </p:cNvPr>
          <p:cNvSpPr/>
          <p:nvPr/>
        </p:nvSpPr>
        <p:spPr>
          <a:xfrm>
            <a:off x="10882470" y="4569991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FC2</a:t>
            </a:r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59065D2A-69CA-F032-D7EB-9E590896D77F}"/>
              </a:ext>
            </a:extLst>
          </p:cNvPr>
          <p:cNvSpPr/>
          <p:nvPr/>
        </p:nvSpPr>
        <p:spPr>
          <a:xfrm>
            <a:off x="10557548" y="49182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B4B4C9C-7024-55DB-056F-5E60365A7726}"/>
              </a:ext>
            </a:extLst>
          </p:cNvPr>
          <p:cNvSpPr txBox="1"/>
          <p:nvPr/>
        </p:nvSpPr>
        <p:spPr>
          <a:xfrm>
            <a:off x="11045353" y="5100264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(64, 8329)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4D85D3-2E64-2B18-538D-82D578EFAF6E}"/>
              </a:ext>
            </a:extLst>
          </p:cNvPr>
          <p:cNvSpPr/>
          <p:nvPr/>
        </p:nvSpPr>
        <p:spPr>
          <a:xfrm>
            <a:off x="121298" y="727788"/>
            <a:ext cx="11855938" cy="5439747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38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generated- (Attention) + Flickr8 + 70 Epochs </a:t>
            </a:r>
            <a:endParaRPr lang="en-IN" sz="3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DE4601-233F-ECE6-9AA2-4DE7D47F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73228"/>
            <a:ext cx="4821871" cy="18478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D6252F-3398-8F59-001F-0132FC0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4" y="2890816"/>
            <a:ext cx="4821874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A20257-C8CA-5965-CCA4-160AB263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4927335"/>
            <a:ext cx="4791269" cy="18877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0AC815-DBA7-43C4-7E28-BB986E1C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38" y="873228"/>
            <a:ext cx="4991880" cy="180687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3FBFC9-8B7E-6C35-DD90-64071866C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638" y="2890815"/>
            <a:ext cx="4991880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526DC6-5D6C-C0FA-D1C3-7EA398DCC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02" y="4927335"/>
            <a:ext cx="5110552" cy="179256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B4CE7A-B620-6416-6F52-42991D797B83}"/>
              </a:ext>
            </a:extLst>
          </p:cNvPr>
          <p:cNvCxnSpPr/>
          <p:nvPr/>
        </p:nvCxnSpPr>
        <p:spPr>
          <a:xfrm>
            <a:off x="5906277" y="873228"/>
            <a:ext cx="0" cy="584667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ACD335-D9E8-3AD5-5E8F-4E6E4EB7C3EA}"/>
              </a:ext>
            </a:extLst>
          </p:cNvPr>
          <p:cNvSpPr txBox="1"/>
          <p:nvPr/>
        </p:nvSpPr>
        <p:spPr>
          <a:xfrm>
            <a:off x="8404747" y="568609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Resnet50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5D862B-9649-DC69-00BD-1A134884F595}"/>
              </a:ext>
            </a:extLst>
          </p:cNvPr>
          <p:cNvSpPr txBox="1"/>
          <p:nvPr/>
        </p:nvSpPr>
        <p:spPr>
          <a:xfrm>
            <a:off x="1964871" y="596038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99350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E863FC-DB66-266D-CC74-15460D02498C}"/>
              </a:ext>
            </a:extLst>
          </p:cNvPr>
          <p:cNvSpPr/>
          <p:nvPr/>
        </p:nvSpPr>
        <p:spPr>
          <a:xfrm>
            <a:off x="71235" y="131831"/>
            <a:ext cx="1180504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Transformers- Implementation using Encoder(ResNet50) + Transformers</a:t>
            </a:r>
            <a:endParaRPr lang="en-IN" sz="2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0935E7-FF4A-A3A4-DDD9-7C226DA7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1394732"/>
            <a:ext cx="4535250" cy="52501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C31AB1-2B6F-38F9-F694-E59C2071D880}"/>
              </a:ext>
            </a:extLst>
          </p:cNvPr>
          <p:cNvSpPr/>
          <p:nvPr/>
        </p:nvSpPr>
        <p:spPr>
          <a:xfrm>
            <a:off x="4711960" y="2230016"/>
            <a:ext cx="7380514" cy="2612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Transformer architecture using Multi head attention on Image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Transformer architecture helps parallelization of sequential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GPUs are used efficiently processing the multiple words in the sentence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E26C4C-B7EB-B828-9E35-9EDE53E9D2C8}"/>
              </a:ext>
            </a:extLst>
          </p:cNvPr>
          <p:cNvSpPr/>
          <p:nvPr/>
        </p:nvSpPr>
        <p:spPr>
          <a:xfrm>
            <a:off x="0" y="840028"/>
            <a:ext cx="5012561" cy="436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Transformer architecture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5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for image input Vector (224,224,3) to  (64,49,512)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Muli</a:t>
            </a:r>
            <a:r>
              <a:rPr lang="en-US" sz="1200" dirty="0">
                <a:solidFill>
                  <a:schemeClr val="tx1"/>
                </a:solidFill>
              </a:rPr>
              <a:t> head attention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Feature </a:t>
            </a:r>
            <a:r>
              <a:rPr lang="en-US" sz="1200" dirty="0" err="1">
                <a:solidFill>
                  <a:schemeClr val="tx1"/>
                </a:solidFill>
              </a:rPr>
              <a:t>vectore</a:t>
            </a:r>
            <a:r>
              <a:rPr lang="en-US" sz="1200" dirty="0">
                <a:solidFill>
                  <a:schemeClr val="tx1"/>
                </a:solidFill>
              </a:rPr>
              <a:t>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Mutlihead</a:t>
            </a:r>
            <a:r>
              <a:rPr lang="en-US" sz="1200" dirty="0">
                <a:solidFill>
                  <a:schemeClr val="tx1"/>
                </a:solidFill>
              </a:rPr>
              <a:t> attention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Transformers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SparseCategoricalCrossentropy</a:t>
            </a:r>
            <a:r>
              <a:rPr lang="en-US" sz="1200" b="1" dirty="0">
                <a:solidFill>
                  <a:schemeClr val="tx1"/>
                </a:solidFill>
              </a:rPr>
              <a:t>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Multi Head  = 8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endParaRPr lang="en-US" sz="1200" dirty="0">
              <a:solidFill>
                <a:schemeClr val="accent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Google 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39" y="5241231"/>
            <a:ext cx="1499765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Word embedding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Position encoding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99152" y="5232777"/>
            <a:ext cx="1499764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71235" y="131831"/>
            <a:ext cx="1180504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Transformers- Implementation using Encoder(ResNet50/InceptionV3) + Transformers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5598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1025516" y="1110335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3427400" y="1110335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462B7-FF36-5060-1497-9880F167D7F8}"/>
              </a:ext>
            </a:extLst>
          </p:cNvPr>
          <p:cNvSpPr/>
          <p:nvPr/>
        </p:nvSpPr>
        <p:spPr>
          <a:xfrm>
            <a:off x="4808704" y="4135786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Encoding(1d)</a:t>
            </a:r>
            <a:endParaRPr lang="en-IN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E09FD-C360-3F2F-4F20-3FDE7E995225}"/>
              </a:ext>
            </a:extLst>
          </p:cNvPr>
          <p:cNvSpPr/>
          <p:nvPr/>
        </p:nvSpPr>
        <p:spPr>
          <a:xfrm>
            <a:off x="3990721" y="4135786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Word Embedding</a:t>
            </a:r>
            <a:endParaRPr lang="en-IN" sz="1400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37806230-340A-1A42-916F-F983EF93426D}"/>
              </a:ext>
            </a:extLst>
          </p:cNvPr>
          <p:cNvSpPr/>
          <p:nvPr/>
        </p:nvSpPr>
        <p:spPr>
          <a:xfrm>
            <a:off x="4407487" y="5050185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A1FED9B-7AA5-0BBD-2356-C4DE6B7B9B80}"/>
              </a:ext>
            </a:extLst>
          </p:cNvPr>
          <p:cNvSpPr/>
          <p:nvPr/>
        </p:nvSpPr>
        <p:spPr>
          <a:xfrm>
            <a:off x="5351723" y="510075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AD75D2-EB86-5ADB-DD4A-EF133C77CB19}"/>
              </a:ext>
            </a:extLst>
          </p:cNvPr>
          <p:cNvSpPr/>
          <p:nvPr/>
        </p:nvSpPr>
        <p:spPr>
          <a:xfrm>
            <a:off x="6015088" y="3974839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dirty="0"/>
              <a:t> Encoder + Decoder  Multi head Attention  layer</a:t>
            </a:r>
            <a:endParaRPr lang="en-IN" sz="17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CEFD63-E92C-6ABD-7122-E948BCB8561F}"/>
              </a:ext>
            </a:extLst>
          </p:cNvPr>
          <p:cNvSpPr/>
          <p:nvPr/>
        </p:nvSpPr>
        <p:spPr>
          <a:xfrm>
            <a:off x="6627799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416186-F020-B487-1E18-02D561C7CBE5}"/>
              </a:ext>
            </a:extLst>
          </p:cNvPr>
          <p:cNvSpPr/>
          <p:nvPr/>
        </p:nvSpPr>
        <p:spPr>
          <a:xfrm>
            <a:off x="7694607" y="3974839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16D864-A8DA-DF46-6C9B-C17A3D140D38}"/>
              </a:ext>
            </a:extLst>
          </p:cNvPr>
          <p:cNvSpPr/>
          <p:nvPr/>
        </p:nvSpPr>
        <p:spPr>
          <a:xfrm>
            <a:off x="10723640" y="3950341"/>
            <a:ext cx="26275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A0521-9547-907E-3D00-7A9D3AEB60B5}"/>
              </a:ext>
            </a:extLst>
          </p:cNvPr>
          <p:cNvSpPr/>
          <p:nvPr/>
        </p:nvSpPr>
        <p:spPr>
          <a:xfrm>
            <a:off x="2218712" y="4164954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Decoder Layer</a:t>
            </a:r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07BAB3-29A1-868C-94AE-4E7F203534F2}"/>
              </a:ext>
            </a:extLst>
          </p:cNvPr>
          <p:cNvSpPr/>
          <p:nvPr/>
        </p:nvSpPr>
        <p:spPr>
          <a:xfrm>
            <a:off x="8299533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80AF4F-76C1-90E4-2172-15904155D532}"/>
              </a:ext>
            </a:extLst>
          </p:cNvPr>
          <p:cNvSpPr/>
          <p:nvPr/>
        </p:nvSpPr>
        <p:spPr>
          <a:xfrm>
            <a:off x="9467435" y="3974838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Dense(5001)</a:t>
            </a:r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6161BFF-46A8-5382-4DC4-944487FE1896}"/>
              </a:ext>
            </a:extLst>
          </p:cNvPr>
          <p:cNvSpPr/>
          <p:nvPr/>
        </p:nvSpPr>
        <p:spPr>
          <a:xfrm>
            <a:off x="10115913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FA04FB-8BED-B215-7DAF-FB5896E48B4A}"/>
              </a:ext>
            </a:extLst>
          </p:cNvPr>
          <p:cNvSpPr/>
          <p:nvPr/>
        </p:nvSpPr>
        <p:spPr>
          <a:xfrm>
            <a:off x="3675435" y="3914182"/>
            <a:ext cx="7894522" cy="28131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8E08AB-4E71-5547-133F-295C52EE4599}"/>
              </a:ext>
            </a:extLst>
          </p:cNvPr>
          <p:cNvSpPr/>
          <p:nvPr/>
        </p:nvSpPr>
        <p:spPr>
          <a:xfrm>
            <a:off x="2716730" y="3950341"/>
            <a:ext cx="276813" cy="27152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Caption 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1492899" y="1138328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2436825" y="1138327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883224" y="2023586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832593" y="2023586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223F90-5AF1-35E4-9737-A6C576C729DF}"/>
              </a:ext>
            </a:extLst>
          </p:cNvPr>
          <p:cNvSpPr/>
          <p:nvPr/>
        </p:nvSpPr>
        <p:spPr>
          <a:xfrm>
            <a:off x="5556956" y="1110335"/>
            <a:ext cx="280849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Encoding(2d)</a:t>
            </a:r>
            <a:endParaRPr lang="en-IN" sz="14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BEED21-B71F-A762-D5AD-8BEAF903EF39}"/>
              </a:ext>
            </a:extLst>
          </p:cNvPr>
          <p:cNvSpPr/>
          <p:nvPr/>
        </p:nvSpPr>
        <p:spPr>
          <a:xfrm>
            <a:off x="5878213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7DF8409-2A54-9A76-5D94-2C4532312D13}"/>
              </a:ext>
            </a:extLst>
          </p:cNvPr>
          <p:cNvSpPr/>
          <p:nvPr/>
        </p:nvSpPr>
        <p:spPr>
          <a:xfrm>
            <a:off x="6638740" y="1110335"/>
            <a:ext cx="559836" cy="23699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Multi head Attention Layer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1438473" y="807092"/>
            <a:ext cx="10131485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7327C5F-3995-AC0C-EFCB-CC9B819997D5}"/>
              </a:ext>
            </a:extLst>
          </p:cNvPr>
          <p:cNvSpPr/>
          <p:nvPr/>
        </p:nvSpPr>
        <p:spPr>
          <a:xfrm>
            <a:off x="7336979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88E5FE-8433-523C-FF03-7E2BB85B8864}"/>
              </a:ext>
            </a:extLst>
          </p:cNvPr>
          <p:cNvSpPr/>
          <p:nvPr/>
        </p:nvSpPr>
        <p:spPr>
          <a:xfrm>
            <a:off x="9122244" y="1110332"/>
            <a:ext cx="457236" cy="23699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731604-353B-B8E9-D635-C0001117F179}"/>
              </a:ext>
            </a:extLst>
          </p:cNvPr>
          <p:cNvSpPr/>
          <p:nvPr/>
        </p:nvSpPr>
        <p:spPr>
          <a:xfrm>
            <a:off x="9836044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3FBC70E-28DD-69D7-293C-285B3C166D67}"/>
              </a:ext>
            </a:extLst>
          </p:cNvPr>
          <p:cNvSpPr/>
          <p:nvPr/>
        </p:nvSpPr>
        <p:spPr>
          <a:xfrm>
            <a:off x="10604239" y="1110332"/>
            <a:ext cx="248949" cy="24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741250" y="2472113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684508" y="2472113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697245" y="2472113"/>
            <a:ext cx="90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26FBFA6-12DD-496C-C6D0-0C81C815806F}"/>
              </a:ext>
            </a:extLst>
          </p:cNvPr>
          <p:cNvSpPr/>
          <p:nvPr/>
        </p:nvSpPr>
        <p:spPr>
          <a:xfrm>
            <a:off x="3099993" y="5158665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4410091" y="1110335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78825C2-8061-3D0F-01E1-4CD963FE0CAE}"/>
              </a:ext>
            </a:extLst>
          </p:cNvPr>
          <p:cNvSpPr/>
          <p:nvPr/>
        </p:nvSpPr>
        <p:spPr>
          <a:xfrm>
            <a:off x="4752848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699695" y="2059230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D1EC740-6981-A0E3-9889-3AF56FAA27CD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 rot="5400000">
            <a:off x="8280927" y="1527051"/>
            <a:ext cx="461867" cy="4433708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5828479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867CF7B-FDFD-9699-3E88-9D36046920FC}"/>
              </a:ext>
            </a:extLst>
          </p:cNvPr>
          <p:cNvSpPr/>
          <p:nvPr/>
        </p:nvSpPr>
        <p:spPr>
          <a:xfrm>
            <a:off x="7209407" y="2466403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F9BD236-439F-23C9-78F9-0046A91A21E7}"/>
              </a:ext>
            </a:extLst>
          </p:cNvPr>
          <p:cNvSpPr/>
          <p:nvPr/>
        </p:nvSpPr>
        <p:spPr>
          <a:xfrm>
            <a:off x="9770438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157A10C-E81E-D6FC-E01C-6BEA57D0CFCE}"/>
              </a:ext>
            </a:extLst>
          </p:cNvPr>
          <p:cNvSpPr/>
          <p:nvPr/>
        </p:nvSpPr>
        <p:spPr>
          <a:xfrm>
            <a:off x="4148029" y="5542377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17353EA-2272-FBFF-66EE-D6A1C3A1DB81}"/>
              </a:ext>
            </a:extLst>
          </p:cNvPr>
          <p:cNvSpPr/>
          <p:nvPr/>
        </p:nvSpPr>
        <p:spPr>
          <a:xfrm>
            <a:off x="5043970" y="5509727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BCE50DF-DFD7-FD94-AF14-8776265D8AB5}"/>
              </a:ext>
            </a:extLst>
          </p:cNvPr>
          <p:cNvSpPr/>
          <p:nvPr/>
        </p:nvSpPr>
        <p:spPr>
          <a:xfrm>
            <a:off x="6493933" y="5577375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C58025C-34E5-8738-2748-D55C3A569E13}"/>
              </a:ext>
            </a:extLst>
          </p:cNvPr>
          <p:cNvSpPr/>
          <p:nvPr/>
        </p:nvSpPr>
        <p:spPr>
          <a:xfrm>
            <a:off x="8145995" y="5577375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Transformer - Implementation using ResNet50</a:t>
            </a:r>
            <a:endParaRPr lang="en-IN" sz="30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1FE9496-37B9-CCBC-E446-4A37EF37824A}"/>
              </a:ext>
            </a:extLst>
          </p:cNvPr>
          <p:cNvSpPr/>
          <p:nvPr/>
        </p:nvSpPr>
        <p:spPr>
          <a:xfrm>
            <a:off x="8080628" y="114941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159AE11-D05F-B7B9-494C-DA7463DEE03D}"/>
              </a:ext>
            </a:extLst>
          </p:cNvPr>
          <p:cNvSpPr/>
          <p:nvPr/>
        </p:nvSpPr>
        <p:spPr>
          <a:xfrm>
            <a:off x="8361738" y="202474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A525FC6-69EB-AD6D-3C8B-FDB7F669D379}"/>
              </a:ext>
            </a:extLst>
          </p:cNvPr>
          <p:cNvSpPr/>
          <p:nvPr/>
        </p:nvSpPr>
        <p:spPr>
          <a:xfrm>
            <a:off x="7123458" y="404947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9CC8A13-508A-4132-8F28-61A7CF358CAC}"/>
              </a:ext>
            </a:extLst>
          </p:cNvPr>
          <p:cNvSpPr/>
          <p:nvPr/>
        </p:nvSpPr>
        <p:spPr>
          <a:xfrm>
            <a:off x="8821143" y="407630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D02144B-4440-2EC8-ED5E-968AD9A6DD7B}"/>
              </a:ext>
            </a:extLst>
          </p:cNvPr>
          <p:cNvSpPr/>
          <p:nvPr/>
        </p:nvSpPr>
        <p:spPr>
          <a:xfrm>
            <a:off x="7400720" y="5097644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2F94DB3-145A-F967-9F96-9B42D5C07F2F}"/>
              </a:ext>
            </a:extLst>
          </p:cNvPr>
          <p:cNvSpPr/>
          <p:nvPr/>
        </p:nvSpPr>
        <p:spPr>
          <a:xfrm>
            <a:off x="9111171" y="5094507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E4AC7FC-3EB1-121F-7702-AA2EB8A38F83}"/>
              </a:ext>
            </a:extLst>
          </p:cNvPr>
          <p:cNvSpPr/>
          <p:nvPr/>
        </p:nvSpPr>
        <p:spPr>
          <a:xfrm>
            <a:off x="9725334" y="5577375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(64,32 5001)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01A15CD-C3D6-8033-31C2-D8C9767D653D}"/>
              </a:ext>
            </a:extLst>
          </p:cNvPr>
          <p:cNvSpPr/>
          <p:nvPr/>
        </p:nvSpPr>
        <p:spPr>
          <a:xfrm>
            <a:off x="10592246" y="5556385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DD263BE-EABE-6898-86DD-D5B6FB615862}"/>
              </a:ext>
            </a:extLst>
          </p:cNvPr>
          <p:cNvSpPr/>
          <p:nvPr/>
        </p:nvSpPr>
        <p:spPr>
          <a:xfrm>
            <a:off x="8267382" y="2468944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584D639-6521-ECC1-1C27-BB66530DF0D2}"/>
              </a:ext>
            </a:extLst>
          </p:cNvPr>
          <p:cNvSpPr/>
          <p:nvPr/>
        </p:nvSpPr>
        <p:spPr>
          <a:xfrm>
            <a:off x="4823105" y="2083848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88D68-31B8-C880-6851-44D3D53C76F5}"/>
              </a:ext>
            </a:extLst>
          </p:cNvPr>
          <p:cNvSpPr/>
          <p:nvPr/>
        </p:nvSpPr>
        <p:spPr>
          <a:xfrm>
            <a:off x="622042" y="699794"/>
            <a:ext cx="11355194" cy="60592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637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EEA45F-FAE6-39A7-402E-E126E4012C89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Sample </a:t>
            </a:r>
            <a:r>
              <a:rPr lang="en-US" sz="3000" dirty="0" err="1"/>
              <a:t>Ouput</a:t>
            </a:r>
            <a:r>
              <a:rPr lang="en-US" sz="3000" dirty="0"/>
              <a:t> – Resnet50+70 Epochs + Transformer + Flickr8</a:t>
            </a:r>
            <a:endParaRPr lang="en-IN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62625-3C72-F522-9DD0-33FDC9C1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5" y="762389"/>
            <a:ext cx="4110150" cy="266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04F6A-2AA3-B05F-1B2B-C96E8FFD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2" y="633321"/>
            <a:ext cx="3614738" cy="2471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982404-B72D-E3A4-AF47-75496A72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894" y="762389"/>
            <a:ext cx="3614738" cy="2377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F2C560-AF66-3DDA-9F4A-C7594635E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45" y="3817045"/>
            <a:ext cx="3006263" cy="20346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B97C5-B3C0-6643-E152-E7062E8BD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708" y="3645383"/>
            <a:ext cx="3620684" cy="2352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416EB-79DB-AA7B-A12A-DB3C01B1C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245" y="3645383"/>
            <a:ext cx="2834951" cy="1844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BECE7E-E950-047F-E81E-CFC9EA25F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1720" y="3817045"/>
            <a:ext cx="2256086" cy="12512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A24A08-3758-3A47-7579-82BA7B8FAE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520" y="762389"/>
            <a:ext cx="2752187" cy="16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Captions– Transformers- InceptionV3 + Flickr8k</a:t>
            </a:r>
            <a:endParaRPr lang="en-IN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D3368-BDA7-A86B-F88F-FF0440C3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80" y="1058074"/>
            <a:ext cx="4796323" cy="19690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38DB2-C06F-0820-EB84-E65D0091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91" y="1098737"/>
            <a:ext cx="4796324" cy="18877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12E7E-A1D6-7EB8-1E99-7138704C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81" y="3528669"/>
            <a:ext cx="4761552" cy="16154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DF214-F68D-3440-8B18-14CD2B4E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528" y="3303037"/>
            <a:ext cx="4761552" cy="249901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5481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C65E-EE25-409F-9B9C-9F5DB589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00" y="874771"/>
            <a:ext cx="5627182" cy="5697705"/>
          </a:xfrm>
        </p:spPr>
        <p:txBody>
          <a:bodyPr wrap="square">
            <a:noAutofit/>
          </a:bodyPr>
          <a:lstStyle/>
          <a:p>
            <a:pPr marL="447675" indent="-447675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Problem Statement</a:t>
            </a:r>
            <a:endParaRPr lang="en-IN" b="1" dirty="0"/>
          </a:p>
          <a:p>
            <a:pPr lvl="1"/>
            <a:r>
              <a:rPr lang="en-IN" sz="2000" dirty="0"/>
              <a:t>Understanding the problem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References and options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Base Model (Already discussed)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LSTM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+LSTM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Attention (Already discussed)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VGG16 + Attention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Attention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Transformers (Updated as per suggestion)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Transformers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 Transformers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5F206-549E-40CC-8DC4-6A68774A4985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Agenda</a:t>
            </a:r>
            <a:endParaRPr lang="en-IN" sz="3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C8A14C-55E0-40F6-A477-F311BC5CCF2C}"/>
              </a:ext>
            </a:extLst>
          </p:cNvPr>
          <p:cNvSpPr txBox="1">
            <a:spLocks/>
          </p:cNvSpPr>
          <p:nvPr/>
        </p:nvSpPr>
        <p:spPr>
          <a:xfrm>
            <a:off x="6702417" y="1034332"/>
            <a:ext cx="4764904" cy="301515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Solution - Model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Results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sz="2800" dirty="0"/>
              <a:t>UI Integration</a:t>
            </a:r>
          </a:p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Learnings and Next steps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D6F64-E846-47B7-8EB0-B41D6525DADD}"/>
              </a:ext>
            </a:extLst>
          </p:cNvPr>
          <p:cNvCxnSpPr>
            <a:cxnSpLocks/>
          </p:cNvCxnSpPr>
          <p:nvPr/>
        </p:nvCxnSpPr>
        <p:spPr>
          <a:xfrm>
            <a:off x="6061731" y="1476114"/>
            <a:ext cx="0" cy="4641042"/>
          </a:xfrm>
          <a:prstGeom prst="straightConnector1">
            <a:avLst/>
          </a:prstGeom>
          <a:ln w="2857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90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3851C-E466-94AB-201A-4F6743D6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14" y="965386"/>
            <a:ext cx="4898766" cy="212207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EC7A1-C5B6-884B-C9F5-DB22C613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24" y="925449"/>
            <a:ext cx="5278696" cy="23282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1C0DE-7E7F-450E-273F-AD5EEA8E7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14" y="3419522"/>
            <a:ext cx="4732921" cy="2855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B4D18C-7016-E604-0B6E-A52C8228F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724" y="3604282"/>
            <a:ext cx="5127658" cy="22479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5426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3C29AF-D2B7-E5E1-8B30-7AC035E31BC7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65ED8-397A-3AF3-9841-459732D2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6" y="819922"/>
            <a:ext cx="3777887" cy="2168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B1E8B-6914-8D65-4189-49A9EC40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8646"/>
            <a:ext cx="4537205" cy="2381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A5A52-0627-E46F-38DA-02E26A9F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735" y="848443"/>
            <a:ext cx="3392206" cy="1880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754C9-D305-5CF7-76B0-F5E93B6A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360" y="4844169"/>
            <a:ext cx="3559535" cy="1908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30A65-F7A2-2D57-A02F-BA90776BF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" y="5284189"/>
            <a:ext cx="2764744" cy="1507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100AA9-9644-2C44-A3D8-5DC22DD0E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851" y="2757426"/>
            <a:ext cx="3835748" cy="2086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0A8079-0FB2-FC9C-46AC-EA49582991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1840" y="851804"/>
            <a:ext cx="2815700" cy="153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21F0A-448A-B3D2-3260-8F2509224C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214" y="848443"/>
            <a:ext cx="2818378" cy="1615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455431-B335-91AC-8EE2-AB08C12C53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392" y="2678902"/>
            <a:ext cx="3559536" cy="2165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E809B-4666-7B63-086D-A0DE4DA4C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4403" y="4872690"/>
            <a:ext cx="3286509" cy="16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6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B3ECD4-3517-A5C4-18F6-C9FEDBA217AF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 + 45 epochs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00AEFA-6364-77F4-A820-12470A66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" y="3067198"/>
            <a:ext cx="4306291" cy="15037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A69421-BCDD-0A19-85BD-33561DED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771021"/>
            <a:ext cx="5793644" cy="20922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1150B-376D-99C9-9BEB-AD66ECAFE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85" y="771021"/>
            <a:ext cx="3911358" cy="16269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3C6EB1-ABA1-ADA6-6EDB-DDC454FAD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643" y="718585"/>
            <a:ext cx="4397432" cy="20240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E8E4CA-930B-0C6A-B0E5-F1ABEE36D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906" y="2860570"/>
            <a:ext cx="5705475" cy="20240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30D77A-E63F-D082-5C72-F184CAF57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314" y="2827912"/>
            <a:ext cx="3751745" cy="17068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BBA0F2-77F5-4E8F-50B4-E49F0C671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29" y="5069754"/>
            <a:ext cx="4106059" cy="1765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CC5AE4-5841-8FDB-6061-A29DF80998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230" y="5088518"/>
            <a:ext cx="4106060" cy="1727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D13332-F392-0A75-25FF-8DC4E4BF9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5314" y="4997323"/>
            <a:ext cx="3925539" cy="15247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6967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24ED8D-69B8-9DDA-F6EE-79A731659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662508"/>
              </p:ext>
            </p:extLst>
          </p:nvPr>
        </p:nvGraphicFramePr>
        <p:xfrm>
          <a:off x="205446" y="720380"/>
          <a:ext cx="11887027" cy="577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130">
                  <a:extLst>
                    <a:ext uri="{9D8B030D-6E8A-4147-A177-3AD203B41FA5}">
                      <a16:colId xmlns:a16="http://schemas.microsoft.com/office/drawing/2014/main" val="3498166472"/>
                    </a:ext>
                  </a:extLst>
                </a:gridCol>
                <a:gridCol w="1945146">
                  <a:extLst>
                    <a:ext uri="{9D8B030D-6E8A-4147-A177-3AD203B41FA5}">
                      <a16:colId xmlns:a16="http://schemas.microsoft.com/office/drawing/2014/main" val="383069544"/>
                    </a:ext>
                  </a:extLst>
                </a:gridCol>
                <a:gridCol w="2675304">
                  <a:extLst>
                    <a:ext uri="{9D8B030D-6E8A-4147-A177-3AD203B41FA5}">
                      <a16:colId xmlns:a16="http://schemas.microsoft.com/office/drawing/2014/main" val="2804110241"/>
                    </a:ext>
                  </a:extLst>
                </a:gridCol>
                <a:gridCol w="864280">
                  <a:extLst>
                    <a:ext uri="{9D8B030D-6E8A-4147-A177-3AD203B41FA5}">
                      <a16:colId xmlns:a16="http://schemas.microsoft.com/office/drawing/2014/main" val="2388690022"/>
                    </a:ext>
                  </a:extLst>
                </a:gridCol>
                <a:gridCol w="1474114">
                  <a:extLst>
                    <a:ext uri="{9D8B030D-6E8A-4147-A177-3AD203B41FA5}">
                      <a16:colId xmlns:a16="http://schemas.microsoft.com/office/drawing/2014/main" val="1553610034"/>
                    </a:ext>
                  </a:extLst>
                </a:gridCol>
                <a:gridCol w="3247053">
                  <a:extLst>
                    <a:ext uri="{9D8B030D-6E8A-4147-A177-3AD203B41FA5}">
                      <a16:colId xmlns:a16="http://schemas.microsoft.com/office/drawing/2014/main" val="3602447613"/>
                    </a:ext>
                  </a:extLst>
                </a:gridCol>
              </a:tblGrid>
              <a:tr h="47641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Image Feature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Hyper Parameters and training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Data Set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Results ( Data captured after running on 250 random Test Images)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64723"/>
                  </a:ext>
                </a:extLst>
              </a:tr>
              <a:tr h="324986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Base Model - LSTM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Cross Entropy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102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0.2875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4352"/>
                  </a:ext>
                </a:extLst>
              </a:tr>
              <a:tr h="779426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Attention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VGG16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71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26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0.2559</a:t>
                      </a:r>
                    </a:p>
                    <a:p>
                      <a:r>
                        <a:rPr lang="en-IN" sz="1200" dirty="0"/>
                        <a:t>BLEU-2 Average: 0.2275</a:t>
                      </a:r>
                    </a:p>
                    <a:p>
                      <a:r>
                        <a:rPr lang="en-IN" sz="1200" dirty="0"/>
                        <a:t>BLEU-3 Average: 0.2541</a:t>
                      </a:r>
                    </a:p>
                    <a:p>
                      <a:r>
                        <a:rPr lang="en-IN" sz="1200" dirty="0"/>
                        <a:t>BLEU-4 Average: 0.2975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59295"/>
                  </a:ext>
                </a:extLst>
              </a:tr>
              <a:tr h="29552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Flickr8/</a:t>
                      </a:r>
                    </a:p>
                    <a:p>
                      <a:r>
                        <a:rPr lang="en-IN" sz="12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Flickr30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178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89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35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BLEU-1 Average: 0.2773</a:t>
                      </a:r>
                    </a:p>
                    <a:p>
                      <a:r>
                        <a:rPr lang="en-IN" sz="1200" dirty="0"/>
                        <a:t>BLEU-2 Average: 0.2501</a:t>
                      </a:r>
                    </a:p>
                    <a:p>
                      <a:r>
                        <a:rPr lang="en-IN" sz="1200" dirty="0"/>
                        <a:t>BLEU-3 Average: 0.2901</a:t>
                      </a:r>
                    </a:p>
                    <a:p>
                      <a:r>
                        <a:rPr lang="en-IN" sz="1200" dirty="0"/>
                        <a:t>BLEU-4 Average: 0.2608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645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Loss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- Cross Entropy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Optimizer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Adam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Epochs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Learning rate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0.0001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count: 178</a:t>
                      </a:r>
                    </a:p>
                    <a:p>
                      <a:r>
                        <a:rPr lang="en-IN" sz="1200" dirty="0"/>
                        <a:t>BLEU-2 count: 89</a:t>
                      </a:r>
                    </a:p>
                    <a:p>
                      <a:r>
                        <a:rPr lang="en-IN" sz="1200" dirty="0"/>
                        <a:t>BLEU-3 count: 35</a:t>
                      </a:r>
                    </a:p>
                    <a:p>
                      <a:r>
                        <a:rPr lang="en-IN" sz="1200" dirty="0"/>
                        <a:t>BLEU-4 count: 14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Average: 0.27739</a:t>
                      </a:r>
                    </a:p>
                    <a:p>
                      <a:r>
                        <a:rPr lang="en-IN" sz="1200" dirty="0"/>
                        <a:t>BLEU-2 Average: 0.25019</a:t>
                      </a:r>
                    </a:p>
                    <a:p>
                      <a:r>
                        <a:rPr lang="en-IN" sz="1200" dirty="0"/>
                        <a:t>BLEU-3 Average: 0.29015</a:t>
                      </a:r>
                    </a:p>
                    <a:p>
                      <a:r>
                        <a:rPr lang="en-IN" sz="1200" dirty="0"/>
                        <a:t>BLEU-4 Average: 0.26083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68016"/>
                  </a:ext>
                </a:extLst>
              </a:tr>
              <a:tr h="574975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Transformers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70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- 8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195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103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44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0.3115</a:t>
                      </a:r>
                    </a:p>
                    <a:p>
                      <a:r>
                        <a:rPr lang="en-IN" sz="1200" dirty="0"/>
                        <a:t>BLEU-2 Average: 0.2738</a:t>
                      </a:r>
                    </a:p>
                    <a:p>
                      <a:r>
                        <a:rPr lang="en-IN" sz="1200" dirty="0"/>
                        <a:t>BLEU-3 Average: 0.3011</a:t>
                      </a:r>
                    </a:p>
                    <a:p>
                      <a:r>
                        <a:rPr lang="en-IN" sz="1200" dirty="0"/>
                        <a:t>BLEU-4 Average: 0.2824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22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200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100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40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0.2679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0.2412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0.2981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0.3194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83810"/>
                  </a:ext>
                </a:extLst>
              </a:tr>
              <a:tr h="69997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40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35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25000 images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–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177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52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26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0.2360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0.2381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0.2709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0.3358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5793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24EBDFF-1CD3-4510-097D-D4DAEC5802F7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Results Snapshot view for various models</a:t>
            </a: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BC1C1B-0849-27E7-E7E3-026D731D55EA}"/>
              </a:ext>
            </a:extLst>
          </p:cNvPr>
          <p:cNvSpPr/>
          <p:nvPr/>
        </p:nvSpPr>
        <p:spPr>
          <a:xfrm>
            <a:off x="10447002" y="3107094"/>
            <a:ext cx="1744998" cy="64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BLEU-1 Average: 0.2527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BLEU-2 Average: 0.2550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BLEU-3 Average: 0.2908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BLEU-4 Average: 0.2751</a:t>
            </a:r>
          </a:p>
        </p:txBody>
      </p:sp>
    </p:spTree>
    <p:extLst>
      <p:ext uri="{BB962C8B-B14F-4D97-AF65-F5344CB8AC3E}">
        <p14:creationId xmlns:p14="http://schemas.microsoft.com/office/powerpoint/2010/main" val="1881353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13A881-5151-B009-4795-E3E99B168336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Deployment model</a:t>
            </a:r>
            <a:endParaRPr lang="en-IN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17319-2ECE-157B-3B47-B4E2B6014CF7}"/>
              </a:ext>
            </a:extLst>
          </p:cNvPr>
          <p:cNvSpPr/>
          <p:nvPr/>
        </p:nvSpPr>
        <p:spPr>
          <a:xfrm>
            <a:off x="311022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D42BB-A84E-75B2-C8CC-74AF32C8D57E}"/>
              </a:ext>
            </a:extLst>
          </p:cNvPr>
          <p:cNvSpPr/>
          <p:nvPr/>
        </p:nvSpPr>
        <p:spPr>
          <a:xfrm>
            <a:off x="3321698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Fast API &amp; UI Integration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BD962-3191-494A-5ABE-5C8E1BAE2B9F}"/>
              </a:ext>
            </a:extLst>
          </p:cNvPr>
          <p:cNvSpPr/>
          <p:nvPr/>
        </p:nvSpPr>
        <p:spPr>
          <a:xfrm>
            <a:off x="6456778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Google Cloud Integration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EAEF341-AAC3-BC5B-60E0-84C8B3D6280E}"/>
              </a:ext>
            </a:extLst>
          </p:cNvPr>
          <p:cNvSpPr/>
          <p:nvPr/>
        </p:nvSpPr>
        <p:spPr>
          <a:xfrm>
            <a:off x="2677880" y="1324947"/>
            <a:ext cx="503853" cy="39188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ADB6322-E4EB-6305-7224-FCE1B46F4833}"/>
              </a:ext>
            </a:extLst>
          </p:cNvPr>
          <p:cNvSpPr/>
          <p:nvPr/>
        </p:nvSpPr>
        <p:spPr>
          <a:xfrm>
            <a:off x="5679230" y="1240972"/>
            <a:ext cx="503853" cy="39188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DC57F-72FA-F712-D721-0FEB24874A20}"/>
              </a:ext>
            </a:extLst>
          </p:cNvPr>
          <p:cNvSpPr/>
          <p:nvPr/>
        </p:nvSpPr>
        <p:spPr>
          <a:xfrm>
            <a:off x="311022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Train model and save weights in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r>
              <a:rPr lang="en-IN" sz="1500" dirty="0">
                <a:solidFill>
                  <a:schemeClr val="tx1"/>
                </a:solidFill>
              </a:rPr>
              <a:t> notebook for 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LSTM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Attention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Transformer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Save Encoded Tokenizer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1CBB83-2CC4-FD2C-F6F4-F615238D9230}"/>
              </a:ext>
            </a:extLst>
          </p:cNvPr>
          <p:cNvSpPr/>
          <p:nvPr/>
        </p:nvSpPr>
        <p:spPr>
          <a:xfrm>
            <a:off x="3321698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Create FAST API App with reference to specific model like LSTM , Attention and Transformer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a python file which replicates the model in the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endParaRPr lang="en-IN" sz="1500" dirty="0">
              <a:solidFill>
                <a:schemeClr val="tx1"/>
              </a:solidFill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HTML to take Image input and retrieve captions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4A003-551C-78B2-70D5-108D8B1432E5}"/>
              </a:ext>
            </a:extLst>
          </p:cNvPr>
          <p:cNvSpPr/>
          <p:nvPr/>
        </p:nvSpPr>
        <p:spPr>
          <a:xfrm>
            <a:off x="6456778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and deploy on Google Cloud using the input from the Fast API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Set the configuration to 2GB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5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8FB317-D41B-B6D8-A55D-2626099228E4}"/>
              </a:ext>
            </a:extLst>
          </p:cNvPr>
          <p:cNvSpPr/>
          <p:nvPr/>
        </p:nvSpPr>
        <p:spPr>
          <a:xfrm>
            <a:off x="311021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Models trained on Flickr8 and Flickr30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Tokenizer file created on captions provided with Flickr8 and Flickr30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EE786-648B-19E2-1E44-7DB4CA59E7F6}"/>
              </a:ext>
            </a:extLst>
          </p:cNvPr>
          <p:cNvSpPr/>
          <p:nvPr/>
        </p:nvSpPr>
        <p:spPr>
          <a:xfrm>
            <a:off x="3321698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Models from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r>
              <a:rPr lang="en-IN" sz="1500" dirty="0">
                <a:solidFill>
                  <a:schemeClr val="tx1"/>
                </a:solidFill>
              </a:rPr>
              <a:t> are integrated and executed locally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6DF321-C4DE-6DD0-C1AC-B6B5905E5CD9}"/>
              </a:ext>
            </a:extLst>
          </p:cNvPr>
          <p:cNvSpPr/>
          <p:nvPr/>
        </p:nvSpPr>
        <p:spPr>
          <a:xfrm>
            <a:off x="6456778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Docker file from Fast API implementation , HTML , Configuration , Support Functions , Start 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F2908DA-5DAC-B949-98A0-D3F2B4F8D1BE}"/>
              </a:ext>
            </a:extLst>
          </p:cNvPr>
          <p:cNvSpPr/>
          <p:nvPr/>
        </p:nvSpPr>
        <p:spPr>
          <a:xfrm>
            <a:off x="2803843" y="3666931"/>
            <a:ext cx="251926" cy="779106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049275A1-7FF6-E93F-CF89-F0A092CD2D37}"/>
              </a:ext>
            </a:extLst>
          </p:cNvPr>
          <p:cNvSpPr/>
          <p:nvPr/>
        </p:nvSpPr>
        <p:spPr>
          <a:xfrm>
            <a:off x="5873624" y="3666931"/>
            <a:ext cx="251926" cy="779106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AD55AC0-4B21-B8B8-D8EC-5C67E3CB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6091" y="1075353"/>
            <a:ext cx="3355910" cy="4728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1600" dirty="0"/>
              <a:t>1)Create application in Google cloud and install Cloud SDK</a:t>
            </a:r>
          </a:p>
          <a:p>
            <a:pPr marL="0" indent="0">
              <a:buNone/>
            </a:pPr>
            <a:r>
              <a:rPr lang="en-IN" sz="1600" dirty="0"/>
              <a:t>2)Open command prompt on local machine and enter below commands:</a:t>
            </a:r>
          </a:p>
          <a:p>
            <a:pPr marL="0" indent="0">
              <a:buNone/>
            </a:pPr>
            <a:r>
              <a:rPr lang="en-IN" sz="1600" dirty="0"/>
              <a:t>	cd C:\Model Deployment\</a:t>
            </a:r>
            <a:r>
              <a:rPr lang="en-IN" sz="1600" dirty="0" err="1"/>
              <a:t>deploy_aic_lstm</a:t>
            </a:r>
            <a:r>
              <a:rPr lang="en-IN" sz="1600" dirty="0"/>
              <a:t>-main</a:t>
            </a:r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</a:t>
            </a:r>
            <a:r>
              <a:rPr lang="en-IN" sz="1600" dirty="0" err="1"/>
              <a:t>init</a:t>
            </a:r>
            <a:r>
              <a:rPr lang="en-IN" sz="1600" dirty="0"/>
              <a:t> --it sets your </a:t>
            </a:r>
            <a:r>
              <a:rPr lang="en-IN" sz="1600" dirty="0" err="1"/>
              <a:t>gmail</a:t>
            </a:r>
            <a:endParaRPr lang="en-IN" sz="1600" dirty="0"/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config get-value project </a:t>
            </a:r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builds submit --tag gcr.io/deploy-</a:t>
            </a:r>
            <a:r>
              <a:rPr lang="en-IN" sz="1600" dirty="0" err="1"/>
              <a:t>aic</a:t>
            </a:r>
            <a:r>
              <a:rPr lang="en-IN" sz="1600" dirty="0"/>
              <a:t>-</a:t>
            </a:r>
            <a:r>
              <a:rPr lang="en-IN" sz="1600" dirty="0" err="1"/>
              <a:t>lstm</a:t>
            </a:r>
            <a:r>
              <a:rPr lang="en-IN" sz="1600" dirty="0"/>
              <a:t>/</a:t>
            </a:r>
            <a:r>
              <a:rPr lang="en-IN" sz="1600" dirty="0" err="1"/>
              <a:t>aiclstm</a:t>
            </a:r>
            <a:r>
              <a:rPr lang="en-IN" sz="1600" dirty="0"/>
              <a:t> --deploy-</a:t>
            </a:r>
            <a:r>
              <a:rPr lang="en-IN" sz="1600" dirty="0" err="1"/>
              <a:t>aic</a:t>
            </a:r>
            <a:r>
              <a:rPr lang="en-IN" sz="1600" dirty="0"/>
              <a:t>-</a:t>
            </a:r>
            <a:r>
              <a:rPr lang="en-IN" sz="1600" dirty="0" err="1"/>
              <a:t>lstm</a:t>
            </a:r>
            <a:r>
              <a:rPr lang="en-IN" sz="1600" dirty="0"/>
              <a:t> is project id created in cloud and </a:t>
            </a:r>
            <a:r>
              <a:rPr lang="en-IN" sz="1600" dirty="0" err="1"/>
              <a:t>aiclstm</a:t>
            </a:r>
            <a:r>
              <a:rPr lang="en-IN" sz="1600" dirty="0"/>
              <a:t> is service name we intend to give</a:t>
            </a:r>
          </a:p>
          <a:p>
            <a:pPr marL="0" indent="0">
              <a:buNone/>
            </a:pPr>
            <a:r>
              <a:rPr lang="en-IN" sz="1600" dirty="0"/>
              <a:t>3)Got to </a:t>
            </a:r>
            <a:r>
              <a:rPr lang="en-IN" sz="1600" dirty="0" err="1"/>
              <a:t>Gcloud</a:t>
            </a:r>
            <a:r>
              <a:rPr lang="en-IN" sz="1600" dirty="0"/>
              <a:t> UI</a:t>
            </a:r>
          </a:p>
          <a:p>
            <a:pPr marL="0" indent="0">
              <a:buNone/>
            </a:pPr>
            <a:r>
              <a:rPr lang="en-IN" sz="1600" dirty="0"/>
              <a:t>-&gt;cloud run</a:t>
            </a:r>
          </a:p>
          <a:p>
            <a:pPr marL="0" indent="0">
              <a:buNone/>
            </a:pPr>
            <a:r>
              <a:rPr lang="en-IN" sz="1600" dirty="0"/>
              <a:t>-&gt;Create service </a:t>
            </a:r>
            <a:r>
              <a:rPr lang="en-IN" sz="1600" dirty="0" err="1"/>
              <a:t>aiclstm</a:t>
            </a:r>
            <a:r>
              <a:rPr lang="en-IN" sz="1600" dirty="0"/>
              <a:t> and enter details</a:t>
            </a:r>
          </a:p>
        </p:txBody>
      </p:sp>
    </p:spTree>
    <p:extLst>
      <p:ext uri="{BB962C8B-B14F-4D97-AF65-F5344CB8AC3E}">
        <p14:creationId xmlns:p14="http://schemas.microsoft.com/office/powerpoint/2010/main" val="524240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3595A-6C91-100A-4E29-A0CB150A6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853" y="2528596"/>
            <a:ext cx="5693229" cy="1287625"/>
          </a:xfrm>
          <a:solidFill>
            <a:srgbClr val="0070C0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1167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464FB8-365E-AB7D-5E9E-27E3BFB16F07}"/>
              </a:ext>
            </a:extLst>
          </p:cNvPr>
          <p:cNvSpPr/>
          <p:nvPr/>
        </p:nvSpPr>
        <p:spPr>
          <a:xfrm>
            <a:off x="205445" y="42931"/>
            <a:ext cx="11986555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Caption Generation – UI Integration (Fast API and GCP) + Transformer + Flickr30k</a:t>
            </a:r>
            <a:endParaRPr lang="en-IN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19AC6-2306-FB4E-E131-E4C24D9B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5" y="888721"/>
            <a:ext cx="4436308" cy="2797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41F9B1-8619-0FA4-C713-8FD31E17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767" y="949747"/>
            <a:ext cx="3494216" cy="2845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294F3B-65B0-DC93-2DE4-067DD7EA8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159" y="1008692"/>
            <a:ext cx="2640073" cy="2295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690253-4CCC-C55B-3898-31A8BC5C8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36" y="4176092"/>
            <a:ext cx="3446047" cy="2463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6F68E-6867-C81B-B52D-CA1E1D8DC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224" y="3902361"/>
            <a:ext cx="4199941" cy="27459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7CBE58-2669-4C81-140D-4BCB1B5CB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053" y="3902361"/>
            <a:ext cx="2613644" cy="27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9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E8F4C-0A44-1D17-2A4A-7336216C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4" y="3974625"/>
            <a:ext cx="3210489" cy="2876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76E95-84F5-C815-1899-F9207B16F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" y="765434"/>
            <a:ext cx="4677155" cy="291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61080-A874-9752-A3E3-54DB1B7AC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27" y="693359"/>
            <a:ext cx="3749608" cy="3261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91E2A-99A1-7894-934F-9A7F9810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49" y="3974625"/>
            <a:ext cx="4265286" cy="2876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876E7-A2F5-BC23-1224-405329E27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221" y="3748874"/>
            <a:ext cx="2746735" cy="3101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703904-E704-FE29-50FF-BAD811B8CF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394" y="720478"/>
            <a:ext cx="2024387" cy="302839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EF57885-1F4C-F3C4-F5DE-D49F2D33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3" y="135854"/>
            <a:ext cx="12112997" cy="557505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Caption Generation – UI Integration (Fast API and GCP) + Transformer + Flickr </a:t>
            </a:r>
            <a:r>
              <a:rPr lang="en-IN" sz="2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8k</a:t>
            </a:r>
          </a:p>
        </p:txBody>
      </p:sp>
    </p:spTree>
    <p:extLst>
      <p:ext uri="{BB962C8B-B14F-4D97-AF65-F5344CB8AC3E}">
        <p14:creationId xmlns:p14="http://schemas.microsoft.com/office/powerpoint/2010/main" val="409201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CB92B0-41EF-7B82-E494-C86F409A657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Challenges and mitigation</a:t>
            </a:r>
            <a:endParaRPr lang="en-IN" sz="3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8232D-A256-C482-30FA-37B6E04CA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89512"/>
              </p:ext>
            </p:extLst>
          </p:nvPr>
        </p:nvGraphicFramePr>
        <p:xfrm>
          <a:off x="358376" y="833906"/>
          <a:ext cx="11192921" cy="5790829"/>
        </p:xfrm>
        <a:graphic>
          <a:graphicData uri="http://schemas.openxmlformats.org/drawingml/2006/table">
            <a:tbl>
              <a:tblPr firstRow="1" firstCol="1" bandRow="1"/>
              <a:tblGrid>
                <a:gridCol w="2763116">
                  <a:extLst>
                    <a:ext uri="{9D8B030D-6E8A-4147-A177-3AD203B41FA5}">
                      <a16:colId xmlns:a16="http://schemas.microsoft.com/office/drawing/2014/main" val="503329141"/>
                    </a:ext>
                  </a:extLst>
                </a:gridCol>
                <a:gridCol w="4117834">
                  <a:extLst>
                    <a:ext uri="{9D8B030D-6E8A-4147-A177-3AD203B41FA5}">
                      <a16:colId xmlns:a16="http://schemas.microsoft.com/office/drawing/2014/main" val="3249442998"/>
                    </a:ext>
                  </a:extLst>
                </a:gridCol>
                <a:gridCol w="4311971">
                  <a:extLst>
                    <a:ext uri="{9D8B030D-6E8A-4147-A177-3AD203B41FA5}">
                      <a16:colId xmlns:a16="http://schemas.microsoft.com/office/drawing/2014/main" val="522845627"/>
                    </a:ext>
                  </a:extLst>
                </a:gridCol>
              </a:tblGrid>
              <a:tr h="207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>
                      <a:noFill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923262"/>
                  </a:ext>
                </a:extLst>
              </a:tr>
              <a:tr h="16390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data set processing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is of size 4G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files and size created an issue with processing while training the models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Downloaded the image files on Google drive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Build the Numpy files from Pretrained Resnet50 on Google drive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Incrementally move the Numpy files to Collab  and while training and execution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958785"/>
                  </a:ext>
                </a:extLst>
              </a:tr>
              <a:tr h="1289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Multiple epochs for Flickr30K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is of size 4G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files and size created an issue with processing while training the models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of training- Each epoch runs ~10 min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the models incrementally for 10-15 epoch at time and build save the weights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Start the next training with from previous training end point by loading saved weights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473649"/>
                  </a:ext>
                </a:extLst>
              </a:tr>
              <a:tr h="6470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of captions using Bleu score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Improving evaluation criteria of Bleu score for the captions 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Blues score were calculated for Single , Bi gram, Tri gram and N Grams for values &gt;0.1 and averages across all the caption generation for Test images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461186"/>
                  </a:ext>
                </a:extLst>
              </a:tr>
              <a:tr h="9762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Transformers Implementation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 MHA for Word embedding(captions) was part of the model which had to be removed from traditional approach of transformer implementation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Captions were created processed only for Word embedding + Positional encoding and directly passed to Encoder decoder MHA block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322662"/>
                  </a:ext>
                </a:extLst>
              </a:tr>
              <a:tr h="7134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with Fast API /Cloud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 in Heroku for 512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 models need high configuration (&gt; 1GB RAM)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deploy on GCP 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 higher configuration to deploy on 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2171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 upload for huge files( &gt;25 MB)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More than 25 MB files were not opening on github 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Deployed </a:t>
                      </a:r>
                      <a:r>
                        <a:rPr lang="en-IN" sz="1200" dirty="0" err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dirty="0" err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lfs</a:t>
                      </a: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uploaded files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057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74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2C6F4F-88E5-F7B5-B961-8ADB2A1EC2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Inference</a:t>
            </a:r>
            <a:endParaRPr lang="en-IN" sz="3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D345FD-146D-AFDC-B2D4-ED5B84B5A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614975"/>
              </p:ext>
            </p:extLst>
          </p:nvPr>
        </p:nvGraphicFramePr>
        <p:xfrm>
          <a:off x="298580" y="1942486"/>
          <a:ext cx="11678655" cy="450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820">
                  <a:extLst>
                    <a:ext uri="{9D8B030D-6E8A-4147-A177-3AD203B41FA5}">
                      <a16:colId xmlns:a16="http://schemas.microsoft.com/office/drawing/2014/main" val="1402613414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3856796568"/>
                    </a:ext>
                  </a:extLst>
                </a:gridCol>
                <a:gridCol w="3248025">
                  <a:extLst>
                    <a:ext uri="{9D8B030D-6E8A-4147-A177-3AD203B41FA5}">
                      <a16:colId xmlns:a16="http://schemas.microsoft.com/office/drawing/2014/main" val="3358349158"/>
                    </a:ext>
                  </a:extLst>
                </a:gridCol>
                <a:gridCol w="3185660">
                  <a:extLst>
                    <a:ext uri="{9D8B030D-6E8A-4147-A177-3AD203B41FA5}">
                      <a16:colId xmlns:a16="http://schemas.microsoft.com/office/drawing/2014/main" val="3246125991"/>
                    </a:ext>
                  </a:extLst>
                </a:gridCol>
              </a:tblGrid>
              <a:tr h="2604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Category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LSTM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Attention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Transformers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17210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Processing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Sequential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Sequential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Parallel Processing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04721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Dataset Requirement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Small to Medium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Large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Large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161543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Weights to be trained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Low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Medium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5540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Accuracy(Bleu score Avg)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0.2875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0.2751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0.3358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12226"/>
                  </a:ext>
                </a:extLst>
              </a:tr>
              <a:tr h="316741">
                <a:tc>
                  <a:txBody>
                    <a:bodyPr/>
                    <a:lstStyle/>
                    <a:p>
                      <a:r>
                        <a:rPr lang="en-US" sz="1500" dirty="0"/>
                        <a:t>Deployment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Less CPU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Higher Configuration Memory/CPU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Higher Configuration Memory/GPU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322268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Computation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High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83915"/>
                  </a:ext>
                </a:extLst>
              </a:tr>
              <a:tr h="10181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Potential shortfalls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  <a:p>
                      <a:pPr algn="l"/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87122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256E78C-2B6B-F3A8-9680-5048A2A97BB0}"/>
              </a:ext>
            </a:extLst>
          </p:cNvPr>
          <p:cNvSpPr/>
          <p:nvPr/>
        </p:nvSpPr>
        <p:spPr>
          <a:xfrm>
            <a:off x="298580" y="885970"/>
            <a:ext cx="11678656" cy="957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used the Blue Score data for multiple combinations Architecture + Data sets and we inferred that Transformers + Multi Head Attention which is trained on Flickr30K image set gave the best results both with Blue score and some random test images.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4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27FC7-F86C-0A5D-65AD-C411FDA5E5D0}"/>
              </a:ext>
            </a:extLst>
          </p:cNvPr>
          <p:cNvSpPr/>
          <p:nvPr/>
        </p:nvSpPr>
        <p:spPr>
          <a:xfrm>
            <a:off x="352113" y="1052497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05C4C-068E-4AF4-D00E-A30C19CCCED0}"/>
              </a:ext>
            </a:extLst>
          </p:cNvPr>
          <p:cNvSpPr/>
          <p:nvPr/>
        </p:nvSpPr>
        <p:spPr>
          <a:xfrm>
            <a:off x="2773680" y="1112896"/>
            <a:ext cx="3962400" cy="406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002060"/>
                </a:solidFill>
              </a:rPr>
              <a:t>Automated Image Captioning using AIML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C8980-4115-059F-9629-932A21C4C71A}"/>
              </a:ext>
            </a:extLst>
          </p:cNvPr>
          <p:cNvSpPr/>
          <p:nvPr/>
        </p:nvSpPr>
        <p:spPr>
          <a:xfrm>
            <a:off x="2773680" y="1721497"/>
            <a:ext cx="9066207" cy="2617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Image captioning involves in creating an automated caption for an Image by deriving the best context of the contents of the image.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Broadly the solution should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multiple objects within the image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relationship between the objects in the image based on their attributes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caption based on the derived context of the image in Natural language (English)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85683-9A50-D5C5-4C89-3CA2566A8FC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Understanding the problem</a:t>
            </a:r>
            <a:endParaRPr lang="en-IN" sz="3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1C2364-8DBC-26DA-937E-377EB7F32D10}"/>
              </a:ext>
            </a:extLst>
          </p:cNvPr>
          <p:cNvSpPr/>
          <p:nvPr/>
        </p:nvSpPr>
        <p:spPr>
          <a:xfrm>
            <a:off x="352113" y="25029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D458A-BAD9-01B9-509D-20CA3045E788}"/>
              </a:ext>
            </a:extLst>
          </p:cNvPr>
          <p:cNvSpPr/>
          <p:nvPr/>
        </p:nvSpPr>
        <p:spPr>
          <a:xfrm>
            <a:off x="352113" y="49413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Technology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BA791-1C59-5AC4-BF3B-CA78B6C3261E}"/>
              </a:ext>
            </a:extLst>
          </p:cNvPr>
          <p:cNvSpPr/>
          <p:nvPr/>
        </p:nvSpPr>
        <p:spPr>
          <a:xfrm>
            <a:off x="2772130" y="4436486"/>
            <a:ext cx="9066207" cy="21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Natural Language Toolkit, TensorFlow,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Deployments: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Application Platform | Heroku,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Computing, Hosting Services, and APIs | Google Cloud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29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05212-A9CA-CFFD-95CE-4C4F1E4135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Real Life applications</a:t>
            </a:r>
            <a:endParaRPr lang="en-IN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344E2-CAE3-F112-59D7-4F9FE3F83E0E}"/>
              </a:ext>
            </a:extLst>
          </p:cNvPr>
          <p:cNvSpPr txBox="1"/>
          <p:nvPr/>
        </p:nvSpPr>
        <p:spPr>
          <a:xfrm>
            <a:off x="1203648" y="1679510"/>
            <a:ext cx="10133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Virtual assistants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Image indexing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Helping visually impaired persons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Natural language processing applications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72870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68FC38-C2F4-47F6-87A9-217C71EB22F2}"/>
              </a:ext>
            </a:extLst>
          </p:cNvPr>
          <p:cNvSpPr/>
          <p:nvPr/>
        </p:nvSpPr>
        <p:spPr>
          <a:xfrm>
            <a:off x="1035697" y="1129004"/>
            <a:ext cx="2799184" cy="485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You!!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68309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A6F6B-07B2-72B7-19B6-04DE2888833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Model - LSTM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C855EE-376A-1CD1-DAB1-17542025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" y="2103504"/>
            <a:ext cx="4686300" cy="3467100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5F4637-C926-E22E-CAAC-1AD1E63C645A}"/>
              </a:ext>
            </a:extLst>
          </p:cNvPr>
          <p:cNvSpPr/>
          <p:nvPr/>
        </p:nvSpPr>
        <p:spPr>
          <a:xfrm>
            <a:off x="4967925" y="2065366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69B7F-1B2C-58F9-AF2F-7D57A66F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74" y="1456655"/>
            <a:ext cx="5114925" cy="2314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2BA1A9-5F27-0B03-9ACD-91298A978024}"/>
              </a:ext>
            </a:extLst>
          </p:cNvPr>
          <p:cNvSpPr/>
          <p:nvPr/>
        </p:nvSpPr>
        <p:spPr>
          <a:xfrm>
            <a:off x="5408824" y="2065366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LSTM Gates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B7DEBE-9E99-3BF3-DFA3-49942D2B6AB1}"/>
              </a:ext>
            </a:extLst>
          </p:cNvPr>
          <p:cNvSpPr/>
          <p:nvPr/>
        </p:nvSpPr>
        <p:spPr>
          <a:xfrm>
            <a:off x="10227108" y="157556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Input gate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9EDAF-6B8E-9007-03AB-BB0310FD75F3}"/>
              </a:ext>
            </a:extLst>
          </p:cNvPr>
          <p:cNvSpPr/>
          <p:nvPr/>
        </p:nvSpPr>
        <p:spPr>
          <a:xfrm>
            <a:off x="10227107" y="193267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Forget gate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E9576F-E8C2-4550-8B0E-CAAF0DBCE1FD}"/>
              </a:ext>
            </a:extLst>
          </p:cNvPr>
          <p:cNvSpPr/>
          <p:nvPr/>
        </p:nvSpPr>
        <p:spPr>
          <a:xfrm>
            <a:off x="10227107" y="2281915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Output gate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01435C-ADC3-0178-CB17-CD89489BAA82}"/>
              </a:ext>
            </a:extLst>
          </p:cNvPr>
          <p:cNvSpPr/>
          <p:nvPr/>
        </p:nvSpPr>
        <p:spPr>
          <a:xfrm>
            <a:off x="10227105" y="2854096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Context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44B40E-A0EA-00F8-B41D-854232E2AC26}"/>
              </a:ext>
            </a:extLst>
          </p:cNvPr>
          <p:cNvSpPr/>
          <p:nvPr/>
        </p:nvSpPr>
        <p:spPr>
          <a:xfrm>
            <a:off x="8798313" y="2984287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prediction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7DB476-3248-A360-757D-0AF5B0844E5E}"/>
              </a:ext>
            </a:extLst>
          </p:cNvPr>
          <p:cNvSpPr/>
          <p:nvPr/>
        </p:nvSpPr>
        <p:spPr>
          <a:xfrm>
            <a:off x="10227105" y="3323864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Probability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CAE8CCC-85BB-E552-A078-8733070FF2AE}"/>
              </a:ext>
            </a:extLst>
          </p:cNvPr>
          <p:cNvSpPr/>
          <p:nvPr/>
        </p:nvSpPr>
        <p:spPr>
          <a:xfrm>
            <a:off x="4929222" y="4243657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18D585-FA3F-80D0-D069-3D51B5D328E3}"/>
              </a:ext>
            </a:extLst>
          </p:cNvPr>
          <p:cNvSpPr/>
          <p:nvPr/>
        </p:nvSpPr>
        <p:spPr>
          <a:xfrm>
            <a:off x="5370121" y="4243657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End to End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BBF49E-B5C6-F8C7-CF95-6292EFD8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86" y="3854966"/>
            <a:ext cx="4543425" cy="1257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3C41581-FDCE-E237-96B1-C3FD96DAC7FE}"/>
              </a:ext>
            </a:extLst>
          </p:cNvPr>
          <p:cNvSpPr/>
          <p:nvPr/>
        </p:nvSpPr>
        <p:spPr>
          <a:xfrm>
            <a:off x="8946146" y="3897905"/>
            <a:ext cx="1876183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Image Vector from CNN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CB01B0-430B-94ED-1EF1-473A3BFE4FD4}"/>
              </a:ext>
            </a:extLst>
          </p:cNvPr>
          <p:cNvSpPr/>
          <p:nvPr/>
        </p:nvSpPr>
        <p:spPr>
          <a:xfrm>
            <a:off x="10515166" y="429578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Embedding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EDD63A2-02E1-8F25-5C75-318E0FAB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38" y="4892415"/>
            <a:ext cx="2681688" cy="6827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0FED8E9-1AF8-7E8B-7BE6-C794FEE05E62}"/>
              </a:ext>
            </a:extLst>
          </p:cNvPr>
          <p:cNvSpPr/>
          <p:nvPr/>
        </p:nvSpPr>
        <p:spPr>
          <a:xfrm>
            <a:off x="8946146" y="505329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Loss 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D4AAD-9954-A2BF-39E5-B9AF9C8DE197}"/>
              </a:ext>
            </a:extLst>
          </p:cNvPr>
          <p:cNvSpPr/>
          <p:nvPr/>
        </p:nvSpPr>
        <p:spPr>
          <a:xfrm>
            <a:off x="150472" y="1456655"/>
            <a:ext cx="11977236" cy="422103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467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AF98E9-CF0B-F0DD-6596-EADA5DF3E59A}"/>
              </a:ext>
            </a:extLst>
          </p:cNvPr>
          <p:cNvSpPr/>
          <p:nvPr/>
        </p:nvSpPr>
        <p:spPr>
          <a:xfrm>
            <a:off x="939562" y="1847772"/>
            <a:ext cx="8531009" cy="3750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inputs1 = Input(shape=(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2048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fe1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)(fe1)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inputs2 = Input(shape=(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se1 = Embedding(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embedding_dim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mask_zero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se2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se3 = LSTM(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decoder1 = add([fe2, se3])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 = Dense(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Model(inputs=[inputs1, inputs2], outputs=outputs)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84D0C-DD2B-901E-2A26-5DFBFA78FB1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 – </a:t>
            </a:r>
            <a:r>
              <a:rPr lang="en-US" sz="3000" dirty="0" err="1"/>
              <a:t>Keras</a:t>
            </a:r>
            <a:r>
              <a:rPr lang="en-US" sz="3000" dirty="0"/>
              <a:t> Implementation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72850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DDF12C-A95E-537E-27CF-32291BE0FD34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Architectures referred and their key features</a:t>
            </a:r>
            <a:endParaRPr lang="en-IN" sz="3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741BF14-33B2-8A3B-ED57-7A152D29B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556091"/>
              </p:ext>
            </p:extLst>
          </p:nvPr>
        </p:nvGraphicFramePr>
        <p:xfrm>
          <a:off x="205445" y="1158205"/>
          <a:ext cx="11569960" cy="425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045">
                  <a:extLst>
                    <a:ext uri="{9D8B030D-6E8A-4147-A177-3AD203B41FA5}">
                      <a16:colId xmlns:a16="http://schemas.microsoft.com/office/drawing/2014/main" val="484471651"/>
                    </a:ext>
                  </a:extLst>
                </a:gridCol>
                <a:gridCol w="3778898">
                  <a:extLst>
                    <a:ext uri="{9D8B030D-6E8A-4147-A177-3AD203B41FA5}">
                      <a16:colId xmlns:a16="http://schemas.microsoft.com/office/drawing/2014/main" val="2314764145"/>
                    </a:ext>
                  </a:extLst>
                </a:gridCol>
                <a:gridCol w="3754017">
                  <a:extLst>
                    <a:ext uri="{9D8B030D-6E8A-4147-A177-3AD203B41FA5}">
                      <a16:colId xmlns:a16="http://schemas.microsoft.com/office/drawing/2014/main" val="3673448052"/>
                    </a:ext>
                  </a:extLst>
                </a:gridCol>
              </a:tblGrid>
              <a:tr h="567264">
                <a:tc>
                  <a:txBody>
                    <a:bodyPr/>
                    <a:lstStyle/>
                    <a:p>
                      <a:r>
                        <a:rPr lang="en-US" sz="1800" dirty="0"/>
                        <a:t>LSTM (Option1)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Attention Architecture(Option2)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Transformers Architecture((Option3)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504068"/>
                  </a:ext>
                </a:extLst>
              </a:tr>
              <a:tr h="368628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Features extracted using Pretrained Resnet50/InceptionV3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To avoid Vanishing or exploding gradient problem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Memorizing the Context of previous steps and include multiple gates to forget or Select Input, Context and output in each time step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Entire image is sent as input for each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Focus on specific features of Image which are related to the Predictions rather than processing the entire image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This is a boosting mechanism to improve the accuracy of model through better learning input images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Training included building weights to learn specific part of image should be for each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dirty="0"/>
                        <a:t>Focus on building Attention weights on top of an image feature vector that are generated through building an Attention layer processed multiple times (configured) in parallel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dirty="0"/>
                        <a:t>More distinct features of the image related to the word can be learnt with Parallel processing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1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19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61042-E6CE-DD0D-1D5D-FE939BEB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0" y="1001614"/>
            <a:ext cx="6164548" cy="1993641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3FA1E6C-E42E-CB53-65EF-A997AEF7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79" y="1207526"/>
            <a:ext cx="4124831" cy="1581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3C9E5A-BE1F-06B7-E8F0-53602058ADDC}"/>
              </a:ext>
            </a:extLst>
          </p:cNvPr>
          <p:cNvSpPr/>
          <p:nvPr/>
        </p:nvSpPr>
        <p:spPr>
          <a:xfrm>
            <a:off x="6829528" y="1703768"/>
            <a:ext cx="411034" cy="1479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9B5F2C-46B4-E61E-1B00-E1151ED54017}"/>
              </a:ext>
            </a:extLst>
          </p:cNvPr>
          <p:cNvSpPr/>
          <p:nvPr/>
        </p:nvSpPr>
        <p:spPr>
          <a:xfrm>
            <a:off x="174711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07445-730C-0877-4492-88D45E7129C1}"/>
              </a:ext>
            </a:extLst>
          </p:cNvPr>
          <p:cNvSpPr/>
          <p:nvPr/>
        </p:nvSpPr>
        <p:spPr>
          <a:xfrm>
            <a:off x="7486792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CED734-DDC7-1B71-00A1-5938856BEAB2}"/>
              </a:ext>
            </a:extLst>
          </p:cNvPr>
          <p:cNvSpPr/>
          <p:nvPr/>
        </p:nvSpPr>
        <p:spPr>
          <a:xfrm>
            <a:off x="6754880" y="1368617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3E6A7A-9663-E503-4EE0-FB94D33914D8}"/>
              </a:ext>
            </a:extLst>
          </p:cNvPr>
          <p:cNvSpPr/>
          <p:nvPr/>
        </p:nvSpPr>
        <p:spPr>
          <a:xfrm>
            <a:off x="1520204" y="3087110"/>
            <a:ext cx="4121865" cy="279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Resent50/InceptionV3 - CNN(Encoder)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6F966-B50F-46AA-C078-5537894A476C}"/>
              </a:ext>
            </a:extLst>
          </p:cNvPr>
          <p:cNvSpPr/>
          <p:nvPr/>
        </p:nvSpPr>
        <p:spPr>
          <a:xfrm>
            <a:off x="9014922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077723-6424-F78B-1988-6DC2D8940E59}"/>
              </a:ext>
            </a:extLst>
          </p:cNvPr>
          <p:cNvSpPr/>
          <p:nvPr/>
        </p:nvSpPr>
        <p:spPr>
          <a:xfrm>
            <a:off x="11644388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DA315-EBB7-FFA0-F59A-F918A3B346E5}"/>
              </a:ext>
            </a:extLst>
          </p:cNvPr>
          <p:cNvSpPr/>
          <p:nvPr/>
        </p:nvSpPr>
        <p:spPr>
          <a:xfrm>
            <a:off x="8236091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6753B-29C5-7EB5-77A9-773F88F52178}"/>
              </a:ext>
            </a:extLst>
          </p:cNvPr>
          <p:cNvSpPr/>
          <p:nvPr/>
        </p:nvSpPr>
        <p:spPr>
          <a:xfrm>
            <a:off x="9518654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7901-365B-B68E-8433-229DCB81A541}"/>
              </a:ext>
            </a:extLst>
          </p:cNvPr>
          <p:cNvSpPr/>
          <p:nvPr/>
        </p:nvSpPr>
        <p:spPr>
          <a:xfrm>
            <a:off x="10714480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8BFFE637-ABFB-36C7-5E63-F1A1CDF7CBAD}"/>
              </a:ext>
            </a:extLst>
          </p:cNvPr>
          <p:cNvSpPr/>
          <p:nvPr/>
        </p:nvSpPr>
        <p:spPr>
          <a:xfrm>
            <a:off x="6623135" y="1802491"/>
            <a:ext cx="800514" cy="13342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4D5236-2419-6F58-0D4D-1DC82EE44E15}"/>
              </a:ext>
            </a:extLst>
          </p:cNvPr>
          <p:cNvSpPr/>
          <p:nvPr/>
        </p:nvSpPr>
        <p:spPr>
          <a:xfrm>
            <a:off x="216098" y="4022689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NIC is based end-to-end on a neural network consisting of a vision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3EE342-A790-9F75-5A8F-434B8C9267B3}"/>
              </a:ext>
            </a:extLst>
          </p:cNvPr>
          <p:cNvSpPr/>
          <p:nvPr/>
        </p:nvSpPr>
        <p:spPr>
          <a:xfrm>
            <a:off x="216098" y="4768611"/>
            <a:ext cx="11761138" cy="65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 i="0" u="none" strike="noStrike" baseline="0" dirty="0">
                <a:solidFill>
                  <a:srgbClr val="002060"/>
                </a:solidFill>
              </a:rPr>
              <a:t>Text Transitions of RNN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RNN Encoders converting Text to Rich Vector representation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 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3DD875-F071-8719-FDE2-4F8C2945280A}"/>
              </a:ext>
            </a:extLst>
          </p:cNvPr>
          <p:cNvSpPr/>
          <p:nvPr/>
        </p:nvSpPr>
        <p:spPr>
          <a:xfrm>
            <a:off x="216098" y="441272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AE51E2-5084-ED7A-485C-10D2C81F93A5}"/>
              </a:ext>
            </a:extLst>
          </p:cNvPr>
          <p:cNvSpPr/>
          <p:nvPr/>
        </p:nvSpPr>
        <p:spPr>
          <a:xfrm>
            <a:off x="216098" y="5800201"/>
            <a:ext cx="11761138" cy="941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CNN as Encoder for providing rich Vector representation of image (last hidden layer from a pretrained classifier)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RNN Decoders generating Target Sentence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FDC9D1-AB1F-476A-314A-2FAB920AA89A}"/>
              </a:ext>
            </a:extLst>
          </p:cNvPr>
          <p:cNvSpPr/>
          <p:nvPr/>
        </p:nvSpPr>
        <p:spPr>
          <a:xfrm>
            <a:off x="216098" y="546463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99EBC-AD55-6370-C9C2-EC758B292D2D}"/>
              </a:ext>
            </a:extLst>
          </p:cNvPr>
          <p:cNvSpPr/>
          <p:nvPr/>
        </p:nvSpPr>
        <p:spPr>
          <a:xfrm>
            <a:off x="216098" y="3657768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57D549-7108-8626-B958-1C43E447FE68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Base model – Automatic Image Captioning Based on Resnet50/InceptionV3 and LSTM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5346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to a 1D </a:t>
            </a:r>
            <a:r>
              <a:rPr lang="en-US" sz="1200" b="1" dirty="0">
                <a:solidFill>
                  <a:schemeClr val="tx1"/>
                </a:solidFill>
              </a:rPr>
              <a:t>Vector (299,299)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- 1D - 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InceptionV3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 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Encoder (InceptionV3)+ LSTM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6123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to a 1D Vector (224,224,3)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Soft Attention to extract more relevant feature of the image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ResNet50 - 1D -  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1000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ResNet50 + LSTM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34399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936C51-63B8-0AB0-CD39-425DA8C84E54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InceptionV3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9C094-5548-47DE-2FCA-F463978D8C85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8C116C8-B921-E780-EA42-497B232BA912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AAA536-133E-7DAF-1B70-170245572851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0998-BF22-6D3A-0855-2615723DC2E0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299,299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A40691-3DDB-DB81-9C4B-FF440A52144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B4000-9405-DA92-75A8-E7A1A443C454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C8C1B9-0477-9819-9337-DA22DE6C79C8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BD14F13-95AF-304B-178E-1E73D126B591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C00B9-3FA5-E730-C1F7-1A6BF4453B2A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1966A2-D0AB-FB7C-8AE5-7D2F6CC1654E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7DD54-708A-16CA-5D8B-36B555FCD5E5}"/>
              </a:ext>
            </a:extLst>
          </p:cNvPr>
          <p:cNvSpPr/>
          <p:nvPr/>
        </p:nvSpPr>
        <p:spPr>
          <a:xfrm>
            <a:off x="1437639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F40AB74-E8D9-66C7-13FE-DB1A2A7885CA}"/>
              </a:ext>
            </a:extLst>
          </p:cNvPr>
          <p:cNvSpPr/>
          <p:nvPr/>
        </p:nvSpPr>
        <p:spPr>
          <a:xfrm>
            <a:off x="1899920" y="37481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920173D-020B-E8EA-5C4C-41734853A636}"/>
              </a:ext>
            </a:extLst>
          </p:cNvPr>
          <p:cNvSpPr/>
          <p:nvPr/>
        </p:nvSpPr>
        <p:spPr>
          <a:xfrm>
            <a:off x="2387600" y="37481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9DB16-D8FF-8ED6-9E11-DC131C56BB4A}"/>
              </a:ext>
            </a:extLst>
          </p:cNvPr>
          <p:cNvSpPr/>
          <p:nvPr/>
        </p:nvSpPr>
        <p:spPr>
          <a:xfrm>
            <a:off x="1917700" y="40935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5B6AD8-41E1-2986-A021-ECE295CD918D}"/>
              </a:ext>
            </a:extLst>
          </p:cNvPr>
          <p:cNvSpPr/>
          <p:nvPr/>
        </p:nvSpPr>
        <p:spPr>
          <a:xfrm>
            <a:off x="2000249" y="48911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6F0BD-4124-B4D0-133E-43FF8574A0BB}"/>
              </a:ext>
            </a:extLst>
          </p:cNvPr>
          <p:cNvSpPr/>
          <p:nvPr/>
        </p:nvSpPr>
        <p:spPr>
          <a:xfrm>
            <a:off x="314960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B17EE84-FF14-3848-0562-DD4FEB12909F}"/>
              </a:ext>
            </a:extLst>
          </p:cNvPr>
          <p:cNvSpPr/>
          <p:nvPr/>
        </p:nvSpPr>
        <p:spPr>
          <a:xfrm>
            <a:off x="855978" y="482636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1EA2A-BFE1-591A-637D-E4ABEA5DDDA8}"/>
              </a:ext>
            </a:extLst>
          </p:cNvPr>
          <p:cNvSpPr/>
          <p:nvPr/>
        </p:nvSpPr>
        <p:spPr>
          <a:xfrm>
            <a:off x="671827" y="408786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C06C7-2562-9447-734C-D8FC823769AF}"/>
              </a:ext>
            </a:extLst>
          </p:cNvPr>
          <p:cNvSpPr/>
          <p:nvPr/>
        </p:nvSpPr>
        <p:spPr>
          <a:xfrm>
            <a:off x="681354" y="449680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4136A9-A4B6-92A4-95E4-7CD98D2BB18C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9073A-1D68-A493-3162-47019D9C5FEE}"/>
              </a:ext>
            </a:extLst>
          </p:cNvPr>
          <p:cNvSpPr/>
          <p:nvPr/>
        </p:nvSpPr>
        <p:spPr>
          <a:xfrm>
            <a:off x="116839" y="1107440"/>
            <a:ext cx="3891281" cy="227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A06E78-D700-91C3-98DE-62BBA3591F1E}"/>
              </a:ext>
            </a:extLst>
          </p:cNvPr>
          <p:cNvSpPr/>
          <p:nvPr/>
        </p:nvSpPr>
        <p:spPr>
          <a:xfrm>
            <a:off x="2722880" y="3687177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8BED9-F025-A9F8-5096-29C86ABEE94A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F02C6AF-6823-B55F-D4BB-B531B43B8706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8C0609-5BAE-5020-76C5-120BF4D24A2D}"/>
              </a:ext>
            </a:extLst>
          </p:cNvPr>
          <p:cNvSpPr/>
          <p:nvPr/>
        </p:nvSpPr>
        <p:spPr>
          <a:xfrm>
            <a:off x="776988" y="730287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Encoder(InceptionV3)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D23FA8B-51E3-882A-ADE9-81777BA41C53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CF77C490-7991-F0FD-D61D-510DA0B1C327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23D38-47D8-00AE-CDB7-26D0B252218E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29C790A-BC7F-6CB2-072F-A726F73A4BB2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2CEDEF9-94AD-A95D-DDAF-7A2B906922A0}"/>
              </a:ext>
            </a:extLst>
          </p:cNvPr>
          <p:cNvSpPr/>
          <p:nvPr/>
        </p:nvSpPr>
        <p:spPr>
          <a:xfrm>
            <a:off x="3262628" y="369352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41F281-6D35-25CB-6EF6-4506F4A2B1B8}"/>
              </a:ext>
            </a:extLst>
          </p:cNvPr>
          <p:cNvSpPr/>
          <p:nvPr/>
        </p:nvSpPr>
        <p:spPr>
          <a:xfrm>
            <a:off x="3750308" y="369352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C3740C-D47E-8EC9-E2C0-6975FA51005C}"/>
              </a:ext>
            </a:extLst>
          </p:cNvPr>
          <p:cNvSpPr/>
          <p:nvPr/>
        </p:nvSpPr>
        <p:spPr>
          <a:xfrm>
            <a:off x="3280408" y="403896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C0A0183-525A-C8D2-25B9-2BDAD2036058}"/>
              </a:ext>
            </a:extLst>
          </p:cNvPr>
          <p:cNvSpPr/>
          <p:nvPr/>
        </p:nvSpPr>
        <p:spPr>
          <a:xfrm>
            <a:off x="3362957" y="483652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07E244-13CF-EDB3-2116-6439404656F0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B679D-678B-4817-AEDF-C6AE6A11FAD0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FFA8ECB-29F8-C67A-BF30-E4E7C7D5DC07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C841543-0E8A-A846-8E79-FF708B311C4B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E59876-31C5-BA17-84FC-9C3793138D3D}"/>
              </a:ext>
            </a:extLst>
          </p:cNvPr>
          <p:cNvSpPr/>
          <p:nvPr/>
        </p:nvSpPr>
        <p:spPr>
          <a:xfrm>
            <a:off x="4831391" y="701093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7E2AA38-C032-5063-A9A9-7C4E9871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75" y="4612179"/>
            <a:ext cx="584516" cy="388969"/>
          </a:xfrm>
          <a:prstGeom prst="rect">
            <a:avLst/>
          </a:prstGeom>
        </p:spPr>
      </p:pic>
      <p:pic>
        <p:nvPicPr>
          <p:cNvPr id="45" name="Picture 44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DEB9801B-137A-62EA-D0CB-E5B17A481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46" name="Picture 45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07BFB346-710C-1AB6-FF23-5927B4987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2474693-7207-08F7-8F05-EF6653545B9F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199007-4CB1-344A-A25F-B5D486ED58C9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2100DA-B5E4-9032-EF75-F0F9B8D537BC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AE212C-3829-C2DB-F8F1-0CF3474C1D45}"/>
              </a:ext>
            </a:extLst>
          </p:cNvPr>
          <p:cNvSpPr/>
          <p:nvPr/>
        </p:nvSpPr>
        <p:spPr>
          <a:xfrm>
            <a:off x="6740682" y="4339096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F2AF9B-3885-20DE-86BD-7C2C81705D0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InceptionV3</a:t>
            </a:r>
            <a:endParaRPr lang="en-IN" sz="3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77EDC1E-07A1-23DE-A1CA-45F996BF4CA3}"/>
              </a:ext>
            </a:extLst>
          </p:cNvPr>
          <p:cNvSpPr/>
          <p:nvPr/>
        </p:nvSpPr>
        <p:spPr>
          <a:xfrm>
            <a:off x="65322" y="5562527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57" name="Table 65">
            <a:extLst>
              <a:ext uri="{FF2B5EF4-FFF2-40B4-BE49-F238E27FC236}">
                <a16:creationId xmlns:a16="http://schemas.microsoft.com/office/drawing/2014/main" id="{937B75CB-E4D1-94C6-5AF7-4DC4C09B8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15123"/>
              </p:ext>
            </p:extLst>
          </p:nvPr>
        </p:nvGraphicFramePr>
        <p:xfrm>
          <a:off x="1330958" y="547616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46(0.21)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57249F15-9307-670E-81F1-1A8CC865301C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01EFFD-2425-06EE-B294-75EF83011DFA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D8A4CC-2023-EC27-60CE-DC7F3AA96270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9D37E0F-6E85-309C-EAF7-6B229C2C9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E139317-B8A5-8793-8AF0-7CD01FC1A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024" y="4730439"/>
            <a:ext cx="3854842" cy="17245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B4568EA-1049-6AC6-E0E8-6223F9B94F37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75992B-20D7-4153-BE43-9EAA5A729C8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415985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231CEF-9F62-02F3-AAAC-8A17421258CC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8B1EE-1CB5-F2A5-9848-D14211668C88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19B39FB-4D9F-9150-DEE7-600579A4DA80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6891325-075F-8980-6982-0E7EE41885A9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CE77C-2B7D-104D-B5A4-571FEAA4CD0F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224,224,3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857092F-6C4C-28CA-AB5A-06E84F8A547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FB894-2FBD-A078-3E7E-4E87D709437A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50B8CE-E0C7-2CFD-AE33-A1B7BFD9BF12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3D15715-72BA-03D4-5002-9E8B7357DC09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94789-42CE-F4C0-BB6C-51E418F3CB81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B40935-0E43-AE0F-B902-260ADD3E284D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85C28-E3DE-A532-93A2-0E1251329B0E}"/>
              </a:ext>
            </a:extLst>
          </p:cNvPr>
          <p:cNvSpPr/>
          <p:nvPr/>
        </p:nvSpPr>
        <p:spPr>
          <a:xfrm>
            <a:off x="1437639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80F54BB-B54A-B5F5-B54B-95458A4DE6A3}"/>
              </a:ext>
            </a:extLst>
          </p:cNvPr>
          <p:cNvSpPr/>
          <p:nvPr/>
        </p:nvSpPr>
        <p:spPr>
          <a:xfrm>
            <a:off x="1899920" y="381344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F9C04F6-0AB5-BA75-C33F-D5A44C041385}"/>
              </a:ext>
            </a:extLst>
          </p:cNvPr>
          <p:cNvSpPr/>
          <p:nvPr/>
        </p:nvSpPr>
        <p:spPr>
          <a:xfrm>
            <a:off x="2387600" y="381344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AC7190-3F21-D215-51D0-18B0F3245160}"/>
              </a:ext>
            </a:extLst>
          </p:cNvPr>
          <p:cNvSpPr/>
          <p:nvPr/>
        </p:nvSpPr>
        <p:spPr>
          <a:xfrm>
            <a:off x="1917700" y="415888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97248B5-FC95-C7D6-4AE8-85CCB762FAAD}"/>
              </a:ext>
            </a:extLst>
          </p:cNvPr>
          <p:cNvSpPr/>
          <p:nvPr/>
        </p:nvSpPr>
        <p:spPr>
          <a:xfrm>
            <a:off x="2000249" y="495644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08BE0-0CDF-F7E6-84B5-7A4E5E349569}"/>
              </a:ext>
            </a:extLst>
          </p:cNvPr>
          <p:cNvSpPr/>
          <p:nvPr/>
        </p:nvSpPr>
        <p:spPr>
          <a:xfrm>
            <a:off x="314960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04709E3-EB0E-07BF-53E8-6314A0B55BBC}"/>
              </a:ext>
            </a:extLst>
          </p:cNvPr>
          <p:cNvSpPr/>
          <p:nvPr/>
        </p:nvSpPr>
        <p:spPr>
          <a:xfrm>
            <a:off x="855978" y="489167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5C04CD-30B2-B4FA-56D7-9FBB477DAF54}"/>
              </a:ext>
            </a:extLst>
          </p:cNvPr>
          <p:cNvSpPr/>
          <p:nvPr/>
        </p:nvSpPr>
        <p:spPr>
          <a:xfrm>
            <a:off x="671827" y="415317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2D8CD-0C33-6570-647A-3F4290F2C671}"/>
              </a:ext>
            </a:extLst>
          </p:cNvPr>
          <p:cNvSpPr/>
          <p:nvPr/>
        </p:nvSpPr>
        <p:spPr>
          <a:xfrm>
            <a:off x="681354" y="456211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144129-63EB-19A3-30FD-BFBE96502F99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48A02D-5AF3-131B-56B0-1C8E74A438C4}"/>
              </a:ext>
            </a:extLst>
          </p:cNvPr>
          <p:cNvSpPr/>
          <p:nvPr/>
        </p:nvSpPr>
        <p:spPr>
          <a:xfrm>
            <a:off x="116839" y="1107440"/>
            <a:ext cx="3891281" cy="22326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CD7BE2-BC40-5156-FD87-18EAD9DF1BB5}"/>
              </a:ext>
            </a:extLst>
          </p:cNvPr>
          <p:cNvSpPr/>
          <p:nvPr/>
        </p:nvSpPr>
        <p:spPr>
          <a:xfrm>
            <a:off x="2722880" y="3693732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7713A7-DEA5-89E0-5880-244DB2E5B249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DA8150F-D049-97AC-6A11-9C62A8F3768D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1FC77-E442-1318-8C69-79FA76F61AAE}"/>
              </a:ext>
            </a:extLst>
          </p:cNvPr>
          <p:cNvSpPr/>
          <p:nvPr/>
        </p:nvSpPr>
        <p:spPr>
          <a:xfrm>
            <a:off x="671827" y="686026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Encoder(ResNet50)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378EBF52-699D-ADCF-4845-311196E18C48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9D55CC30-1210-83AA-10BB-C924F5237EB8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CBA8E-8383-CA37-B265-9C60D31E16BF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BA845EE-7F67-3410-B118-6616F62953D1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F95D9F78-36DA-9743-B67C-831FD99B5572}"/>
              </a:ext>
            </a:extLst>
          </p:cNvPr>
          <p:cNvSpPr/>
          <p:nvPr/>
        </p:nvSpPr>
        <p:spPr>
          <a:xfrm>
            <a:off x="3262628" y="37588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ACE993A8-769E-8813-F561-65F318D768FB}"/>
              </a:ext>
            </a:extLst>
          </p:cNvPr>
          <p:cNvSpPr/>
          <p:nvPr/>
        </p:nvSpPr>
        <p:spPr>
          <a:xfrm>
            <a:off x="3750308" y="37588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8BD42-0D8D-C6C3-294F-0ED7740A9FB1}"/>
              </a:ext>
            </a:extLst>
          </p:cNvPr>
          <p:cNvSpPr/>
          <p:nvPr/>
        </p:nvSpPr>
        <p:spPr>
          <a:xfrm>
            <a:off x="3280408" y="41042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041C268-1A26-5954-7E18-C9AE12CC824E}"/>
              </a:ext>
            </a:extLst>
          </p:cNvPr>
          <p:cNvSpPr/>
          <p:nvPr/>
        </p:nvSpPr>
        <p:spPr>
          <a:xfrm>
            <a:off x="3362957" y="49018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774BB6-E632-4451-192F-1424DF2DF86A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3BAB8B-CF0B-A4F8-E7EA-8353F04191C6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0B31DA0-E7CF-6879-F26B-5BF78F2FD5CA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FD3D7E80-9CFF-8F46-282F-C386CED283D7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E8FB07-A900-D4CE-8EFB-9A37DF35EB83}"/>
              </a:ext>
            </a:extLst>
          </p:cNvPr>
          <p:cNvSpPr/>
          <p:nvPr/>
        </p:nvSpPr>
        <p:spPr>
          <a:xfrm>
            <a:off x="4950458" y="712009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67EBEB32-2AD2-80D1-FB88-77B8E7FF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01" y="4537535"/>
            <a:ext cx="584516" cy="388969"/>
          </a:xfrm>
          <a:prstGeom prst="rect">
            <a:avLst/>
          </a:prstGeom>
        </p:spPr>
      </p:pic>
      <p:pic>
        <p:nvPicPr>
          <p:cNvPr id="52" name="Picture 51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9115622-96AF-3F20-0D3D-0FFBD2A5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53" name="Picture 52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C5E369F-4EEC-885E-441F-297E45991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176D03-09EC-31EE-AE6C-B74BECCE83B6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5E604A-AFB8-B1A1-C650-BEEF6FA10B2F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0A6E72-B47B-2C17-6061-4B081506801D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C01FDF-AFCE-86AC-4F50-4CBC5FB7B415}"/>
              </a:ext>
            </a:extLst>
          </p:cNvPr>
          <p:cNvSpPr/>
          <p:nvPr/>
        </p:nvSpPr>
        <p:spPr>
          <a:xfrm>
            <a:off x="6740682" y="437642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7CF640-8CD9-B7CB-83CC-FB4015523CFE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ResNet50</a:t>
            </a:r>
            <a:endParaRPr lang="en-IN" sz="3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C9E156-7050-7C98-8C00-9392C6C36AD9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B8266D-6380-5856-C79B-A7CE5D0328E0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E22D0D-CB83-24B2-1B16-7F787C933C88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5F3A14-7F64-BA9B-0435-2F55FFBE28A9}"/>
              </a:ext>
            </a:extLst>
          </p:cNvPr>
          <p:cNvSpPr/>
          <p:nvPr/>
        </p:nvSpPr>
        <p:spPr>
          <a:xfrm>
            <a:off x="241134" y="5442742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65" name="Table 65">
            <a:extLst>
              <a:ext uri="{FF2B5EF4-FFF2-40B4-BE49-F238E27FC236}">
                <a16:creationId xmlns:a16="http://schemas.microsoft.com/office/drawing/2014/main" id="{744B69CF-886F-584A-C6A3-4A1D2154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399379"/>
              </p:ext>
            </p:extLst>
          </p:nvPr>
        </p:nvGraphicFramePr>
        <p:xfrm>
          <a:off x="1330958" y="537352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 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61(0.287)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pic>
        <p:nvPicPr>
          <p:cNvPr id="63" name="Picture 62">
            <a:extLst>
              <a:ext uri="{FF2B5EF4-FFF2-40B4-BE49-F238E27FC236}">
                <a16:creationId xmlns:a16="http://schemas.microsoft.com/office/drawing/2014/main" id="{E7C1AE2C-BCD3-31C4-75C8-594352E7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D64AA25-5426-9DBD-2875-888149DB445B}"/>
              </a:ext>
            </a:extLst>
          </p:cNvPr>
          <p:cNvSpPr/>
          <p:nvPr/>
        </p:nvSpPr>
        <p:spPr>
          <a:xfrm>
            <a:off x="1426211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EFD2897-0D69-89B4-F7C8-9DC883360D6A}"/>
              </a:ext>
            </a:extLst>
          </p:cNvPr>
          <p:cNvSpPr/>
          <p:nvPr/>
        </p:nvSpPr>
        <p:spPr>
          <a:xfrm>
            <a:off x="313692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09F1D36-06D9-B1E6-1505-23E8B321C0B8}"/>
              </a:ext>
            </a:extLst>
          </p:cNvPr>
          <p:cNvSpPr/>
          <p:nvPr/>
        </p:nvSpPr>
        <p:spPr>
          <a:xfrm>
            <a:off x="2751295" y="1249680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A8D11B-1D78-4218-0C90-0586CBF3F452}"/>
              </a:ext>
            </a:extLst>
          </p:cNvPr>
          <p:cNvSpPr/>
          <p:nvPr/>
        </p:nvSpPr>
        <p:spPr>
          <a:xfrm>
            <a:off x="1424941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A79220-3583-8700-8A62-B3D8D0E30AD3}"/>
              </a:ext>
            </a:extLst>
          </p:cNvPr>
          <p:cNvSpPr/>
          <p:nvPr/>
        </p:nvSpPr>
        <p:spPr>
          <a:xfrm>
            <a:off x="312422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182756D-D5C7-5CD9-097A-5F0F4FF23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406" y="4658333"/>
            <a:ext cx="3888830" cy="179975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5C84469-6379-FB30-BAD6-2983A22900DC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DF16C-9C6E-0638-179A-638BE4EE6ED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2118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6963</TotalTime>
  <Words>3276</Words>
  <Application>Microsoft Office PowerPoint</Application>
  <PresentationFormat>Widescreen</PresentationFormat>
  <Paragraphs>673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Symbol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Caption Generation – UI Integration (Fast API and GCP) + Transformer + Flickr 8k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Harkara</dc:creator>
  <cp:lastModifiedBy>Chaitanya Harkara</cp:lastModifiedBy>
  <cp:revision>845</cp:revision>
  <dcterms:created xsi:type="dcterms:W3CDTF">2022-02-19T16:42:01Z</dcterms:created>
  <dcterms:modified xsi:type="dcterms:W3CDTF">2022-09-10T09:38:25Z</dcterms:modified>
</cp:coreProperties>
</file>